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3.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4.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5.xml" ContentType="application/vnd.openxmlformats-officedocument.presentationml.tags+xml"/>
  <Override PartName="/ppt/notesSlides/notesSlide32.xml" ContentType="application/vnd.openxmlformats-officedocument.presentationml.notesSlide+xml"/>
  <Override PartName="/ppt/tags/tag16.xml" ContentType="application/vnd.openxmlformats-officedocument.presentationml.tags+xml"/>
  <Override PartName="/ppt/notesSlides/notesSlide33.xml" ContentType="application/vnd.openxmlformats-officedocument.presentationml.notesSlide+xml"/>
  <Override PartName="/ppt/tags/tag17.xml" ContentType="application/vnd.openxmlformats-officedocument.presentationml.tags+xml"/>
  <Override PartName="/ppt/notesSlides/notesSlide34.xml" ContentType="application/vnd.openxmlformats-officedocument.presentationml.notesSlide+xml"/>
  <Override PartName="/ppt/tags/tag18.xml" ContentType="application/vnd.openxmlformats-officedocument.presentationml.tags+xml"/>
  <Override PartName="/ppt/notesSlides/notesSlide35.xml" ContentType="application/vnd.openxmlformats-officedocument.presentationml.notesSlide+xml"/>
  <Override PartName="/ppt/tags/tag19.xml" ContentType="application/vnd.openxmlformats-officedocument.presentationml.tags+xml"/>
  <Override PartName="/ppt/notesSlides/notesSlide36.xml" ContentType="application/vnd.openxmlformats-officedocument.presentationml.notesSlide+xml"/>
  <Override PartName="/ppt/tags/tag20.xml" ContentType="application/vnd.openxmlformats-officedocument.presentationml.tags+xml"/>
  <Override PartName="/ppt/notesSlides/notesSlide37.xml" ContentType="application/vnd.openxmlformats-officedocument.presentationml.notesSlide+xml"/>
  <Override PartName="/ppt/tags/tag21.xml" ContentType="application/vnd.openxmlformats-officedocument.presentationml.tags+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42"/>
  </p:notesMasterIdLst>
  <p:sldIdLst>
    <p:sldId id="513" r:id="rId2"/>
    <p:sldId id="1209" r:id="rId3"/>
    <p:sldId id="1229" r:id="rId4"/>
    <p:sldId id="1230" r:id="rId5"/>
    <p:sldId id="1053" r:id="rId6"/>
    <p:sldId id="763" r:id="rId7"/>
    <p:sldId id="1052" r:id="rId8"/>
    <p:sldId id="1069" r:id="rId9"/>
    <p:sldId id="876" r:id="rId10"/>
    <p:sldId id="860" r:id="rId11"/>
    <p:sldId id="759" r:id="rId12"/>
    <p:sldId id="1108" r:id="rId13"/>
    <p:sldId id="1210" r:id="rId14"/>
    <p:sldId id="1211" r:id="rId15"/>
    <p:sldId id="1212" r:id="rId16"/>
    <p:sldId id="1213" r:id="rId17"/>
    <p:sldId id="1214" r:id="rId18"/>
    <p:sldId id="1215" r:id="rId19"/>
    <p:sldId id="1216" r:id="rId20"/>
    <p:sldId id="1056" r:id="rId21"/>
    <p:sldId id="1187" r:id="rId22"/>
    <p:sldId id="1217" r:id="rId23"/>
    <p:sldId id="1218" r:id="rId24"/>
    <p:sldId id="1219" r:id="rId25"/>
    <p:sldId id="1103" r:id="rId26"/>
    <p:sldId id="1189" r:id="rId27"/>
    <p:sldId id="1231" r:id="rId28"/>
    <p:sldId id="1220" r:id="rId29"/>
    <p:sldId id="1221" r:id="rId30"/>
    <p:sldId id="1222" r:id="rId31"/>
    <p:sldId id="1223" r:id="rId32"/>
    <p:sldId id="1224" r:id="rId33"/>
    <p:sldId id="1225" r:id="rId34"/>
    <p:sldId id="957" r:id="rId35"/>
    <p:sldId id="1138" r:id="rId36"/>
    <p:sldId id="1226" r:id="rId37"/>
    <p:sldId id="1227" r:id="rId38"/>
    <p:sldId id="1228" r:id="rId39"/>
    <p:sldId id="874" r:id="rId40"/>
    <p:sldId id="291" r:id="rId41"/>
  </p:sldIdLst>
  <p:sldSz cx="9144000" cy="5143500" type="screen16x9"/>
  <p:notesSz cx="6858000" cy="9144000"/>
  <p:custDataLst>
    <p:tags r:id="rId43"/>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xmlns="">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cmAuthor>
  <p:cmAuthor id="2" name="Bob Vachon" initials="BV" lastIdx="24" clrIdx="2">
    <p:extLst/>
  </p:cmAuthor>
  <p:cmAuthor id="3" name="Sue Livingston -X (suliving - UNICON INC at Cisco)" initials="SL-(-UIaC" lastIdx="15" clrIdx="3">
    <p:extLst/>
  </p:cmAuthor>
  <p:cmAuthor id="4" name="jagibbon" initials="jmg" lastIdx="8"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9" autoAdjust="0"/>
    <p:restoredTop sz="86438" autoAdjust="0"/>
  </p:normalViewPr>
  <p:slideViewPr>
    <p:cSldViewPr snapToGrid="0" showGuides="1">
      <p:cViewPr varScale="1">
        <p:scale>
          <a:sx n="101" d="100"/>
          <a:sy n="101" d="100"/>
        </p:scale>
        <p:origin x="-874" y="-82"/>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9/1/2020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uFontTx/>
              <a:buNone/>
            </a:pPr>
            <a:r>
              <a:rPr lang="fr-FR" b="0"/>
              <a:t>Programme de L’Académie Réseau de Cisco</a:t>
            </a:r>
          </a:p>
          <a:p>
            <a:pPr rtl="0">
              <a:spcBef>
                <a:spcPts val="0"/>
              </a:spcBef>
            </a:pPr>
            <a:r>
              <a:rPr lang="fr-FR">
                <a:solidFill>
                  <a:schemeClr val="accent5">
                    <a:lumMod val="40000"/>
                    <a:lumOff val="60000"/>
                  </a:schemeClr>
                </a:solidFill>
              </a:rPr>
              <a:t>Réseau, Sécurité et Automatisation D'entreprise v7.0 (ENSA)</a:t>
            </a:r>
          </a:p>
          <a:p>
            <a:pPr rtl="0">
              <a:spcBef>
                <a:spcPts val="0"/>
              </a:spcBef>
            </a:pPr>
            <a:r>
              <a:rPr lang="fr-FR">
                <a:solidFill>
                  <a:schemeClr val="accent5">
                    <a:lumMod val="40000"/>
                    <a:lumOff val="60000"/>
                  </a:schemeClr>
                </a:solidFill>
              </a:rPr>
              <a:t>Module 1: Concepts OSPFv2 à zone unique</a:t>
            </a:r>
          </a:p>
        </p:txBody>
      </p:sp>
      <p:sp>
        <p:nvSpPr>
          <p:cNvPr id="4" name="Slide Number Placeholder 3"/>
          <p:cNvSpPr>
            <a:spLocks noGrp="1"/>
          </p:cNvSpPr>
          <p:nvPr>
            <p:ph type="sldNum" sz="quarter" idx="10"/>
          </p:nvPr>
        </p:nvSpPr>
        <p:spPr/>
        <p:txBody>
          <a:bodyPr/>
          <a:lstStyle/>
          <a:p>
            <a:pPr rtl="0"/>
            <a:fld id="{5641018C-6CAF-B84E-B92C-ECB119457FBA}" type="slidenum">
              <a:rPr/>
              <a:t>1</a:t>
            </a:fld>
            <a:endParaRPr/>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1 - Concepts OSPFv2 à zone unique</a:t>
            </a:r>
          </a:p>
          <a:p>
            <a:pPr rtl="0"/>
            <a:r>
              <a:rPr lang="fr-FR"/>
              <a:t>1.1 - Caractéristiques du protocole OSPF</a:t>
            </a:r>
          </a:p>
          <a:p>
            <a:pPr rtl="0"/>
            <a:r>
              <a:rPr lang="fr-FR"/>
              <a:t>1.1.1 - Présentation du protocole OSPF</a:t>
            </a:r>
          </a:p>
        </p:txBody>
      </p:sp>
      <p:sp>
        <p:nvSpPr>
          <p:cNvPr id="4" name="Slide Number Placeholder 3"/>
          <p:cNvSpPr>
            <a:spLocks noGrp="1"/>
          </p:cNvSpPr>
          <p:nvPr>
            <p:ph type="sldNum" sz="quarter" idx="5"/>
          </p:nvPr>
        </p:nvSpPr>
        <p:spPr/>
        <p:txBody>
          <a:bodyPr/>
          <a:lstStyle/>
          <a:p>
            <a:pPr rtl="0"/>
            <a:fld id="{5641018C-6CAF-B84E-B92C-ECB119457FBA}" type="slidenum">
              <a:rPr/>
              <a:t>12</a:t>
            </a:fld>
            <a:endParaRPr/>
          </a:p>
        </p:txBody>
      </p:sp>
    </p:spTree>
    <p:extLst>
      <p:ext uri="{BB962C8B-B14F-4D97-AF65-F5344CB8AC3E}">
        <p14:creationId xmlns:p14="http://schemas.microsoft.com/office/powerpoint/2010/main" val="751550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1 - Concepts OSPFv2 à zone unique</a:t>
            </a:r>
          </a:p>
          <a:p>
            <a:pPr rtl="0"/>
            <a:r>
              <a:rPr lang="fr-FR"/>
              <a:t>1.1 - Caractéristiques du protocole OSPF</a:t>
            </a:r>
          </a:p>
          <a:p>
            <a:pPr rtl="0"/>
            <a:r>
              <a:rPr lang="fr-FR"/>
              <a:t>1.1.2 - </a:t>
            </a:r>
            <a:r>
              <a:rPr lang="fr-FR" sz="1200"/>
              <a:t>Composants du protocole OSPF</a:t>
            </a:r>
          </a:p>
        </p:txBody>
      </p:sp>
      <p:sp>
        <p:nvSpPr>
          <p:cNvPr id="4" name="Slide Number Placeholder 3"/>
          <p:cNvSpPr>
            <a:spLocks noGrp="1"/>
          </p:cNvSpPr>
          <p:nvPr>
            <p:ph type="sldNum" sz="quarter" idx="5"/>
          </p:nvPr>
        </p:nvSpPr>
        <p:spPr/>
        <p:txBody>
          <a:bodyPr/>
          <a:lstStyle/>
          <a:p>
            <a:pPr rtl="0"/>
            <a:fld id="{5641018C-6CAF-B84E-B92C-ECB119457FBA}" type="slidenum">
              <a:rPr/>
              <a:t>13</a:t>
            </a:fld>
            <a:endParaRPr/>
          </a:p>
        </p:txBody>
      </p:sp>
    </p:spTree>
    <p:extLst>
      <p:ext uri="{BB962C8B-B14F-4D97-AF65-F5344CB8AC3E}">
        <p14:creationId xmlns:p14="http://schemas.microsoft.com/office/powerpoint/2010/main" val="916386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1 - Concepts OSPFv2 à zone unique</a:t>
            </a:r>
          </a:p>
          <a:p>
            <a:pPr rtl="0"/>
            <a:r>
              <a:rPr lang="fr-FR"/>
              <a:t>1.1 - Caractéristiques du protocole OSPF</a:t>
            </a:r>
          </a:p>
          <a:p>
            <a:pPr rtl="0"/>
            <a:r>
              <a:rPr lang="fr-FR"/>
              <a:t>1.1.2 - </a:t>
            </a:r>
            <a:r>
              <a:rPr lang="fr-FR" sz="1200"/>
              <a:t>Composants du protocole OSPF (Suite) </a:t>
            </a:r>
          </a:p>
        </p:txBody>
      </p:sp>
      <p:sp>
        <p:nvSpPr>
          <p:cNvPr id="4" name="Slide Number Placeholder 3"/>
          <p:cNvSpPr>
            <a:spLocks noGrp="1"/>
          </p:cNvSpPr>
          <p:nvPr>
            <p:ph type="sldNum" sz="quarter" idx="5"/>
          </p:nvPr>
        </p:nvSpPr>
        <p:spPr/>
        <p:txBody>
          <a:bodyPr/>
          <a:lstStyle/>
          <a:p>
            <a:pPr rtl="0"/>
            <a:fld id="{5641018C-6CAF-B84E-B92C-ECB119457FBA}" type="slidenum">
              <a:rPr/>
              <a:t>14</a:t>
            </a:fld>
            <a:endParaRPr/>
          </a:p>
        </p:txBody>
      </p:sp>
    </p:spTree>
    <p:extLst>
      <p:ext uri="{BB962C8B-B14F-4D97-AF65-F5344CB8AC3E}">
        <p14:creationId xmlns:p14="http://schemas.microsoft.com/office/powerpoint/2010/main" val="4045988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1 - Concepts OSPFv2 à zone unique</a:t>
            </a:r>
          </a:p>
          <a:p>
            <a:pPr rtl="0"/>
            <a:r>
              <a:rPr lang="fr-FR"/>
              <a:t>1.1 - Caractéristiques du protocole OSPF</a:t>
            </a:r>
          </a:p>
          <a:p>
            <a:pPr rtl="0"/>
            <a:r>
              <a:rPr lang="fr-FR"/>
              <a:t>1.1.2 - </a:t>
            </a:r>
            <a:r>
              <a:rPr lang="fr-FR" sz="1200"/>
              <a:t>Composants du protocole OSPF (Suite) </a:t>
            </a:r>
          </a:p>
        </p:txBody>
      </p:sp>
      <p:sp>
        <p:nvSpPr>
          <p:cNvPr id="4" name="Slide Number Placeholder 3"/>
          <p:cNvSpPr>
            <a:spLocks noGrp="1"/>
          </p:cNvSpPr>
          <p:nvPr>
            <p:ph type="sldNum" sz="quarter" idx="5"/>
          </p:nvPr>
        </p:nvSpPr>
        <p:spPr/>
        <p:txBody>
          <a:bodyPr/>
          <a:lstStyle/>
          <a:p>
            <a:pPr rtl="0"/>
            <a:fld id="{5641018C-6CAF-B84E-B92C-ECB119457FBA}" type="slidenum">
              <a:rPr/>
              <a:t>15</a:t>
            </a:fld>
            <a:endParaRPr/>
          </a:p>
        </p:txBody>
      </p:sp>
    </p:spTree>
    <p:extLst>
      <p:ext uri="{BB962C8B-B14F-4D97-AF65-F5344CB8AC3E}">
        <p14:creationId xmlns:p14="http://schemas.microsoft.com/office/powerpoint/2010/main" val="4274613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1 - Concepts OSPFv2 à zone unique</a:t>
            </a:r>
          </a:p>
          <a:p>
            <a:pPr rtl="0"/>
            <a:r>
              <a:rPr lang="fr-FR"/>
              <a:t>1.1 - Caractéristiques du protocole OSPF</a:t>
            </a:r>
          </a:p>
          <a:p>
            <a:pPr rtl="0"/>
            <a:r>
              <a:rPr lang="fr-FR"/>
              <a:t>1.1.3 - Fonctionnement de l'état de liens</a:t>
            </a:r>
          </a:p>
        </p:txBody>
      </p:sp>
      <p:sp>
        <p:nvSpPr>
          <p:cNvPr id="4" name="Slide Number Placeholder 3"/>
          <p:cNvSpPr>
            <a:spLocks noGrp="1"/>
          </p:cNvSpPr>
          <p:nvPr>
            <p:ph type="sldNum" sz="quarter" idx="5"/>
          </p:nvPr>
        </p:nvSpPr>
        <p:spPr/>
        <p:txBody>
          <a:bodyPr/>
          <a:lstStyle/>
          <a:p>
            <a:pPr rtl="0"/>
            <a:fld id="{5641018C-6CAF-B84E-B92C-ECB119457FBA}" type="slidenum">
              <a:rPr/>
              <a:t>16</a:t>
            </a:fld>
            <a:endParaRPr/>
          </a:p>
        </p:txBody>
      </p:sp>
    </p:spTree>
    <p:extLst>
      <p:ext uri="{BB962C8B-B14F-4D97-AF65-F5344CB8AC3E}">
        <p14:creationId xmlns:p14="http://schemas.microsoft.com/office/powerpoint/2010/main" val="1901093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1 - Concepts OSPFv2 à zone unique</a:t>
            </a:r>
          </a:p>
          <a:p>
            <a:pPr rtl="0"/>
            <a:r>
              <a:rPr lang="fr-FR"/>
              <a:t>1.1 - Caractéristiques du protocole OSPF</a:t>
            </a:r>
          </a:p>
          <a:p>
            <a:pPr rtl="0"/>
            <a:r>
              <a:rPr lang="fr-FR"/>
              <a:t>1.1.4 - Protocole OSPF à zone unique et à zones multiples</a:t>
            </a:r>
          </a:p>
        </p:txBody>
      </p:sp>
      <p:sp>
        <p:nvSpPr>
          <p:cNvPr id="4" name="Slide Number Placeholder 3"/>
          <p:cNvSpPr>
            <a:spLocks noGrp="1"/>
          </p:cNvSpPr>
          <p:nvPr>
            <p:ph type="sldNum" sz="quarter" idx="5"/>
          </p:nvPr>
        </p:nvSpPr>
        <p:spPr/>
        <p:txBody>
          <a:bodyPr/>
          <a:lstStyle/>
          <a:p>
            <a:pPr rtl="0"/>
            <a:fld id="{5641018C-6CAF-B84E-B92C-ECB119457FBA}" type="slidenum">
              <a:rPr/>
              <a:t>17</a:t>
            </a:fld>
            <a:endParaRPr/>
          </a:p>
        </p:txBody>
      </p:sp>
    </p:spTree>
    <p:extLst>
      <p:ext uri="{BB962C8B-B14F-4D97-AF65-F5344CB8AC3E}">
        <p14:creationId xmlns:p14="http://schemas.microsoft.com/office/powerpoint/2010/main" val="368285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1 - Concepts OSPFv2 à zone unique</a:t>
            </a:r>
          </a:p>
          <a:p>
            <a:pPr rtl="0"/>
            <a:r>
              <a:rPr lang="fr-FR"/>
              <a:t>1.1 - Caractéristiques du protocole OSPF</a:t>
            </a:r>
          </a:p>
          <a:p>
            <a:pPr rtl="0"/>
            <a:r>
              <a:rPr lang="fr-FR"/>
              <a:t>1.1.5 - Multiarea OSPF</a:t>
            </a:r>
          </a:p>
        </p:txBody>
      </p:sp>
      <p:sp>
        <p:nvSpPr>
          <p:cNvPr id="4" name="Slide Number Placeholder 3"/>
          <p:cNvSpPr>
            <a:spLocks noGrp="1"/>
          </p:cNvSpPr>
          <p:nvPr>
            <p:ph type="sldNum" sz="quarter" idx="5"/>
          </p:nvPr>
        </p:nvSpPr>
        <p:spPr/>
        <p:txBody>
          <a:bodyPr/>
          <a:lstStyle/>
          <a:p>
            <a:pPr rtl="0"/>
            <a:fld id="{5641018C-6CAF-B84E-B92C-ECB119457FBA}" type="slidenum">
              <a:rPr/>
              <a:t>18</a:t>
            </a:fld>
            <a:endParaRPr/>
          </a:p>
        </p:txBody>
      </p:sp>
    </p:spTree>
    <p:extLst>
      <p:ext uri="{BB962C8B-B14F-4D97-AF65-F5344CB8AC3E}">
        <p14:creationId xmlns:p14="http://schemas.microsoft.com/office/powerpoint/2010/main" val="3637807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1 - Concepts OSPFv2 à zone unique</a:t>
            </a:r>
          </a:p>
          <a:p>
            <a:pPr rtl="0"/>
            <a:r>
              <a:rPr lang="fr-FR"/>
              <a:t>1.1 - Caractéristiques du protocole OSPF</a:t>
            </a:r>
          </a:p>
          <a:p>
            <a:pPr rtl="0"/>
            <a:r>
              <a:rPr lang="fr-FR"/>
              <a:t>1.1.6 - OSPFv3</a:t>
            </a:r>
          </a:p>
          <a:p>
            <a:pPr rtl="0"/>
            <a:r>
              <a:rPr lang="fr-FR"/>
              <a:t>1.1.7 - Vérifiez votre compréhension - Caractéristiques du protocole OSPF</a:t>
            </a:r>
          </a:p>
        </p:txBody>
      </p:sp>
      <p:sp>
        <p:nvSpPr>
          <p:cNvPr id="4" name="Slide Number Placeholder 3"/>
          <p:cNvSpPr>
            <a:spLocks noGrp="1"/>
          </p:cNvSpPr>
          <p:nvPr>
            <p:ph type="sldNum" sz="quarter" idx="5"/>
          </p:nvPr>
        </p:nvSpPr>
        <p:spPr/>
        <p:txBody>
          <a:bodyPr/>
          <a:lstStyle/>
          <a:p>
            <a:pPr rtl="0"/>
            <a:fld id="{5641018C-6CAF-B84E-B92C-ECB119457FBA}" type="slidenum">
              <a:rPr/>
              <a:t>19</a:t>
            </a:fld>
            <a:endParaRPr/>
          </a:p>
        </p:txBody>
      </p:sp>
    </p:spTree>
    <p:extLst>
      <p:ext uri="{BB962C8B-B14F-4D97-AF65-F5344CB8AC3E}">
        <p14:creationId xmlns:p14="http://schemas.microsoft.com/office/powerpoint/2010/main" val="547579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1 - Concepts OSPFv2 à zone unique</a:t>
            </a:r>
          </a:p>
          <a:p>
            <a:pPr rtl="0"/>
            <a:r>
              <a:rPr lang="fr-FR"/>
              <a:t>1.2 - Paquets OSPF</a:t>
            </a:r>
          </a:p>
        </p:txBody>
      </p:sp>
      <p:sp>
        <p:nvSpPr>
          <p:cNvPr id="4" name="Slide Number Placeholder 3"/>
          <p:cNvSpPr>
            <a:spLocks noGrp="1"/>
          </p:cNvSpPr>
          <p:nvPr>
            <p:ph type="sldNum" sz="quarter" idx="10"/>
          </p:nvPr>
        </p:nvSpPr>
        <p:spPr/>
        <p:txBody>
          <a:bodyPr/>
          <a:lstStyle/>
          <a:p>
            <a:pPr rtl="0"/>
            <a:fld id="{5641018C-6CAF-B84E-B92C-ECB119457FBA}" type="slidenum">
              <a:rPr/>
              <a:t>20</a:t>
            </a:fld>
            <a:endParaRPr/>
          </a:p>
        </p:txBody>
      </p:sp>
    </p:spTree>
    <p:extLst>
      <p:ext uri="{BB962C8B-B14F-4D97-AF65-F5344CB8AC3E}">
        <p14:creationId xmlns:p14="http://schemas.microsoft.com/office/powerpoint/2010/main" val="39632910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1 - Concepts OSPFv2 à zone unique</a:t>
            </a:r>
          </a:p>
          <a:p>
            <a:pPr rtl="0"/>
            <a:r>
              <a:rPr lang="fr-FR"/>
              <a:t>1.2 - Paquets OSPF</a:t>
            </a:r>
          </a:p>
          <a:p>
            <a:pPr rtl="0"/>
            <a:r>
              <a:rPr lang="fr-FR"/>
              <a:t>1.2.1 - Vidéo - Paquets OSPF</a:t>
            </a:r>
          </a:p>
        </p:txBody>
      </p:sp>
      <p:sp>
        <p:nvSpPr>
          <p:cNvPr id="4" name="Slide Number Placeholder 3"/>
          <p:cNvSpPr>
            <a:spLocks noGrp="1"/>
          </p:cNvSpPr>
          <p:nvPr>
            <p:ph type="sldNum" sz="quarter" idx="5"/>
          </p:nvPr>
        </p:nvSpPr>
        <p:spPr/>
        <p:txBody>
          <a:bodyPr/>
          <a:lstStyle/>
          <a:p>
            <a:pPr rtl="0"/>
            <a:fld id="{5641018C-6CAF-B84E-B92C-ECB119457FBA}" type="slidenum">
              <a:rPr/>
              <a:t>21</a:t>
            </a:fld>
            <a:endParaRPr/>
          </a:p>
        </p:txBody>
      </p:sp>
    </p:spTree>
    <p:extLst>
      <p:ext uri="{BB962C8B-B14F-4D97-AF65-F5344CB8AC3E}">
        <p14:creationId xmlns:p14="http://schemas.microsoft.com/office/powerpoint/2010/main" val="2949022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marL="0" marR="0" lvl="0" indent="0" algn="r" defTabSz="903288" rtl="0" eaLnBrk="0" fontAlgn="base" latinLnBrk="0" hangingPunct="0">
              <a:lnSpc>
                <a:spcPct val="100000"/>
              </a:lnSpc>
              <a:spcBef>
                <a:spcPct val="0"/>
              </a:spcBef>
              <a:spcAft>
                <a:spcPct val="0"/>
              </a:spcAft>
              <a:buClrTx/>
              <a:buSzTx/>
              <a:buFontTx/>
              <a:buNone/>
              <a:tabLst/>
              <a:defRPr/>
            </a:pPr>
            <a:fld id="{7C839C26-801B-42B6-A101-60F37FE2B0A8}" type="slidenum">
              <a:rPr kumimoji="0" sz="800" b="0" i="0" u="none" strike="noStrike" kern="1200" cap="none" spc="0" normalizeH="0" baseline="0">
                <a:ln>
                  <a:noFill/>
                </a:ln>
                <a:solidFill>
                  <a:prstClr val="black"/>
                </a:solidFill>
                <a:effectLst/>
                <a:uLnTx/>
                <a:uFillTx/>
                <a:latin typeface="Arial" charset="0"/>
                <a:ea typeface="ＭＳ Ｐゴシック" pitchFamily="34" charset="-128"/>
                <a:cs typeface="Arial" charset="0"/>
              </a:rPr>
              <a:pPr marL="0" marR="0" lvl="0" indent="0" algn="r" defTabSz="903288" rtl="0" eaLnBrk="0" fontAlgn="base" latinLnBrk="0" hangingPunct="0">
                <a:lnSpc>
                  <a:spcPct val="100000"/>
                </a:lnSpc>
                <a:spcBef>
                  <a:spcPct val="0"/>
                </a:spcBef>
                <a:spcAft>
                  <a:spcPct val="0"/>
                </a:spcAft>
                <a:buClrTx/>
                <a:buSzTx/>
                <a:buFontTx/>
                <a:buNone/>
                <a:tabLst/>
                <a:defRPr/>
              </a:pPr>
              <a:t>2</a:t>
            </a:fld>
            <a:endParaRPr kumimoji="0" sz="800" b="0" i="0" u="none" strike="noStrike" kern="1200" cap="none" spc="0" normalizeH="0" baseline="0">
              <a:ln>
                <a:noFill/>
              </a:ln>
              <a:solidFill>
                <a:prstClr val="black"/>
              </a:solidFill>
              <a:effectLst/>
              <a:uLnTx/>
              <a:uFillTx/>
              <a:latin typeface="Arial" charset="0"/>
              <a:ea typeface="ＭＳ Ｐゴシック" pitchFamily="34" charset="-128"/>
              <a:cs typeface="Arial"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86677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1 - Concepts OSPFv2 à zone unique</a:t>
            </a:r>
          </a:p>
          <a:p>
            <a:pPr rtl="0"/>
            <a:r>
              <a:rPr lang="fr-FR"/>
              <a:t>1.2 - Paquets OSPF</a:t>
            </a:r>
          </a:p>
          <a:p>
            <a:pPr rtl="0"/>
            <a:r>
              <a:rPr lang="fr-FR"/>
              <a:t>1.2.2 - Types de paquets OSPF</a:t>
            </a:r>
          </a:p>
        </p:txBody>
      </p:sp>
      <p:sp>
        <p:nvSpPr>
          <p:cNvPr id="4" name="Slide Number Placeholder 3"/>
          <p:cNvSpPr>
            <a:spLocks noGrp="1"/>
          </p:cNvSpPr>
          <p:nvPr>
            <p:ph type="sldNum" sz="quarter" idx="5"/>
          </p:nvPr>
        </p:nvSpPr>
        <p:spPr/>
        <p:txBody>
          <a:bodyPr/>
          <a:lstStyle/>
          <a:p>
            <a:pPr rtl="0"/>
            <a:fld id="{5641018C-6CAF-B84E-B92C-ECB119457FBA}" type="slidenum">
              <a:rPr/>
              <a:t>22</a:t>
            </a:fld>
            <a:endParaRPr/>
          </a:p>
        </p:txBody>
      </p:sp>
    </p:spTree>
    <p:extLst>
      <p:ext uri="{BB962C8B-B14F-4D97-AF65-F5344CB8AC3E}">
        <p14:creationId xmlns:p14="http://schemas.microsoft.com/office/powerpoint/2010/main" val="29955860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1 - Concepts OSPFv2 à zone unique</a:t>
            </a:r>
          </a:p>
          <a:p>
            <a:pPr rtl="0"/>
            <a:r>
              <a:rPr lang="fr-FR"/>
              <a:t>1.2 - Paquets OSPF</a:t>
            </a:r>
          </a:p>
          <a:p>
            <a:pPr rtl="0"/>
            <a:r>
              <a:rPr lang="fr-FR"/>
              <a:t>1.2.3 - </a:t>
            </a:r>
            <a:r>
              <a:rPr lang="fr-FR" sz="1200"/>
              <a:t>Mise à jour d'état de liens</a:t>
            </a:r>
          </a:p>
        </p:txBody>
      </p:sp>
      <p:sp>
        <p:nvSpPr>
          <p:cNvPr id="4" name="Slide Number Placeholder 3"/>
          <p:cNvSpPr>
            <a:spLocks noGrp="1"/>
          </p:cNvSpPr>
          <p:nvPr>
            <p:ph type="sldNum" sz="quarter" idx="5"/>
          </p:nvPr>
        </p:nvSpPr>
        <p:spPr/>
        <p:txBody>
          <a:bodyPr/>
          <a:lstStyle/>
          <a:p>
            <a:pPr rtl="0"/>
            <a:fld id="{5641018C-6CAF-B84E-B92C-ECB119457FBA}" type="slidenum">
              <a:rPr/>
              <a:t>23</a:t>
            </a:fld>
            <a:endParaRPr/>
          </a:p>
        </p:txBody>
      </p:sp>
    </p:spTree>
    <p:extLst>
      <p:ext uri="{BB962C8B-B14F-4D97-AF65-F5344CB8AC3E}">
        <p14:creationId xmlns:p14="http://schemas.microsoft.com/office/powerpoint/2010/main" val="18984157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1 - Concepts OSPFv2 à zone unique</a:t>
            </a:r>
          </a:p>
          <a:p>
            <a:pPr rtl="0"/>
            <a:r>
              <a:rPr lang="fr-FR"/>
              <a:t>1.2 - Paquets OSPF</a:t>
            </a:r>
          </a:p>
          <a:p>
            <a:pPr rtl="0"/>
            <a:r>
              <a:rPr lang="fr-FR"/>
              <a:t>1.2.4 - Paquet Hello</a:t>
            </a:r>
          </a:p>
          <a:p>
            <a:pPr rtl="0"/>
            <a:r>
              <a:rPr lang="fr-FR"/>
              <a:t>1.2.5 - Vérifiez votre compréhension - Paquets OSPF</a:t>
            </a:r>
          </a:p>
        </p:txBody>
      </p:sp>
      <p:sp>
        <p:nvSpPr>
          <p:cNvPr id="4" name="Slide Number Placeholder 3"/>
          <p:cNvSpPr>
            <a:spLocks noGrp="1"/>
          </p:cNvSpPr>
          <p:nvPr>
            <p:ph type="sldNum" sz="quarter" idx="5"/>
          </p:nvPr>
        </p:nvSpPr>
        <p:spPr/>
        <p:txBody>
          <a:bodyPr/>
          <a:lstStyle/>
          <a:p>
            <a:pPr rtl="0"/>
            <a:fld id="{5641018C-6CAF-B84E-B92C-ECB119457FBA}" type="slidenum">
              <a:rPr/>
              <a:t>24</a:t>
            </a:fld>
            <a:endParaRPr/>
          </a:p>
        </p:txBody>
      </p:sp>
    </p:spTree>
    <p:extLst>
      <p:ext uri="{BB962C8B-B14F-4D97-AF65-F5344CB8AC3E}">
        <p14:creationId xmlns:p14="http://schemas.microsoft.com/office/powerpoint/2010/main" val="25616520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1 - Concepts OSPFv2 à zone unique</a:t>
            </a:r>
          </a:p>
          <a:p>
            <a:pPr rtl="0"/>
            <a:r>
              <a:rPr lang="fr-FR"/>
              <a:t>1.3 - Fonctionnement du protocole OSPF</a:t>
            </a:r>
          </a:p>
        </p:txBody>
      </p:sp>
      <p:sp>
        <p:nvSpPr>
          <p:cNvPr id="4" name="Slide Number Placeholder 3"/>
          <p:cNvSpPr>
            <a:spLocks noGrp="1"/>
          </p:cNvSpPr>
          <p:nvPr>
            <p:ph type="sldNum" sz="quarter" idx="10"/>
          </p:nvPr>
        </p:nvSpPr>
        <p:spPr/>
        <p:txBody>
          <a:bodyPr/>
          <a:lstStyle/>
          <a:p>
            <a:pPr rtl="0"/>
            <a:fld id="{5641018C-6CAF-B84E-B92C-ECB119457FBA}" type="slidenum">
              <a:rPr/>
              <a:t>25</a:t>
            </a:fld>
            <a:endParaRPr/>
          </a:p>
        </p:txBody>
      </p:sp>
    </p:spTree>
    <p:extLst>
      <p:ext uri="{BB962C8B-B14F-4D97-AF65-F5344CB8AC3E}">
        <p14:creationId xmlns:p14="http://schemas.microsoft.com/office/powerpoint/2010/main" val="12004353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1 - Concepts OSPFv2 à zone unique</a:t>
            </a:r>
          </a:p>
          <a:p>
            <a:pPr rtl="0"/>
            <a:r>
              <a:rPr lang="fr-FR"/>
              <a:t>1.3 - Fonctionnement du protocole OSPF</a:t>
            </a:r>
          </a:p>
          <a:p>
            <a:pPr rtl="0"/>
            <a:r>
              <a:rPr lang="fr-FR"/>
              <a:t>1.3.1 - Vidéo - Fonctionnement du protocole OSPF</a:t>
            </a:r>
          </a:p>
        </p:txBody>
      </p:sp>
      <p:sp>
        <p:nvSpPr>
          <p:cNvPr id="4" name="Slide Number Placeholder 3"/>
          <p:cNvSpPr>
            <a:spLocks noGrp="1"/>
          </p:cNvSpPr>
          <p:nvPr>
            <p:ph type="sldNum" sz="quarter" idx="5"/>
          </p:nvPr>
        </p:nvSpPr>
        <p:spPr/>
        <p:txBody>
          <a:bodyPr/>
          <a:lstStyle/>
          <a:p>
            <a:pPr rtl="0"/>
            <a:fld id="{5641018C-6CAF-B84E-B92C-ECB119457FBA}" type="slidenum">
              <a:rPr/>
              <a:t>26</a:t>
            </a:fld>
            <a:endParaRPr/>
          </a:p>
        </p:txBody>
      </p:sp>
    </p:spTree>
    <p:extLst>
      <p:ext uri="{BB962C8B-B14F-4D97-AF65-F5344CB8AC3E}">
        <p14:creationId xmlns:p14="http://schemas.microsoft.com/office/powerpoint/2010/main" val="3656323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1 - Concepts OSPFv2 à zone unique</a:t>
            </a:r>
          </a:p>
          <a:p>
            <a:pPr rtl="0"/>
            <a:r>
              <a:rPr lang="fr-FR"/>
              <a:t>1.3 - Fonctionnement du protocole OSPF</a:t>
            </a:r>
          </a:p>
          <a:p>
            <a:pPr rtl="0"/>
            <a:r>
              <a:rPr lang="fr-FR"/>
              <a:t>1.3.2 - </a:t>
            </a:r>
            <a:r>
              <a:rPr lang="fr-FR" sz="1200"/>
              <a:t>États opérationnels OSPF</a:t>
            </a:r>
          </a:p>
        </p:txBody>
      </p:sp>
      <p:sp>
        <p:nvSpPr>
          <p:cNvPr id="4" name="Slide Number Placeholder 3"/>
          <p:cNvSpPr>
            <a:spLocks noGrp="1"/>
          </p:cNvSpPr>
          <p:nvPr>
            <p:ph type="sldNum" sz="quarter" idx="5"/>
          </p:nvPr>
        </p:nvSpPr>
        <p:spPr/>
        <p:txBody>
          <a:bodyPr/>
          <a:lstStyle/>
          <a:p>
            <a:pPr rtl="0"/>
            <a:fld id="{5641018C-6CAF-B84E-B92C-ECB119457FBA}" type="slidenum">
              <a:rPr/>
              <a:t>27</a:t>
            </a:fld>
            <a:endParaRPr/>
          </a:p>
        </p:txBody>
      </p:sp>
    </p:spTree>
    <p:extLst>
      <p:ext uri="{BB962C8B-B14F-4D97-AF65-F5344CB8AC3E}">
        <p14:creationId xmlns:p14="http://schemas.microsoft.com/office/powerpoint/2010/main" val="42474181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1 - Concepts OSPFv2 à zone unique</a:t>
            </a:r>
          </a:p>
          <a:p>
            <a:pPr rtl="0"/>
            <a:r>
              <a:rPr lang="fr-FR"/>
              <a:t>1.3 - Fonctionnement du protocole OSPF</a:t>
            </a:r>
          </a:p>
          <a:p>
            <a:pPr rtl="0"/>
            <a:r>
              <a:rPr lang="fr-FR"/>
              <a:t>1.3.2 - </a:t>
            </a:r>
            <a:r>
              <a:rPr lang="fr-FR" sz="1200"/>
              <a:t>États opérationnels OSPF (Suite)</a:t>
            </a:r>
          </a:p>
        </p:txBody>
      </p:sp>
      <p:sp>
        <p:nvSpPr>
          <p:cNvPr id="4" name="Slide Number Placeholder 3"/>
          <p:cNvSpPr>
            <a:spLocks noGrp="1"/>
          </p:cNvSpPr>
          <p:nvPr>
            <p:ph type="sldNum" sz="quarter" idx="5"/>
          </p:nvPr>
        </p:nvSpPr>
        <p:spPr/>
        <p:txBody>
          <a:bodyPr/>
          <a:lstStyle/>
          <a:p>
            <a:pPr rtl="0"/>
            <a:fld id="{5641018C-6CAF-B84E-B92C-ECB119457FBA}" type="slidenum">
              <a:rPr/>
              <a:t>28</a:t>
            </a:fld>
            <a:endParaRPr/>
          </a:p>
        </p:txBody>
      </p:sp>
    </p:spTree>
    <p:extLst>
      <p:ext uri="{BB962C8B-B14F-4D97-AF65-F5344CB8AC3E}">
        <p14:creationId xmlns:p14="http://schemas.microsoft.com/office/powerpoint/2010/main" val="6069545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1 - Concepts OSPFv2 à zone unique</a:t>
            </a:r>
          </a:p>
          <a:p>
            <a:pPr rtl="0"/>
            <a:r>
              <a:rPr lang="fr-FR"/>
              <a:t>1.3 - Fonctionnement du protocole OSPF</a:t>
            </a:r>
          </a:p>
          <a:p>
            <a:pPr rtl="0"/>
            <a:r>
              <a:rPr lang="fr-FR"/>
              <a:t>1.3.3 - </a:t>
            </a:r>
            <a:r>
              <a:rPr lang="fr-FR" sz="1200"/>
              <a:t>Établissement des contiguïtés de voisin</a:t>
            </a:r>
          </a:p>
        </p:txBody>
      </p:sp>
      <p:sp>
        <p:nvSpPr>
          <p:cNvPr id="4" name="Slide Number Placeholder 3"/>
          <p:cNvSpPr>
            <a:spLocks noGrp="1"/>
          </p:cNvSpPr>
          <p:nvPr>
            <p:ph type="sldNum" sz="quarter" idx="5"/>
          </p:nvPr>
        </p:nvSpPr>
        <p:spPr/>
        <p:txBody>
          <a:bodyPr/>
          <a:lstStyle/>
          <a:p>
            <a:pPr rtl="0"/>
            <a:fld id="{5641018C-6CAF-B84E-B92C-ECB119457FBA}" type="slidenum">
              <a:rPr/>
              <a:t>29</a:t>
            </a:fld>
            <a:endParaRPr/>
          </a:p>
        </p:txBody>
      </p:sp>
    </p:spTree>
    <p:extLst>
      <p:ext uri="{BB962C8B-B14F-4D97-AF65-F5344CB8AC3E}">
        <p14:creationId xmlns:p14="http://schemas.microsoft.com/office/powerpoint/2010/main" val="23153814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1 - Concepts OSPFv2 à zone unique</a:t>
            </a:r>
          </a:p>
          <a:p>
            <a:pPr rtl="0"/>
            <a:r>
              <a:rPr lang="fr-FR"/>
              <a:t>1.3 - Fonctionnement du protocole OSPF</a:t>
            </a:r>
          </a:p>
          <a:p>
            <a:pPr rtl="0"/>
            <a:r>
              <a:rPr lang="fr-FR"/>
              <a:t>1.3.3 - </a:t>
            </a:r>
            <a:r>
              <a:rPr lang="fr-FR" sz="1200"/>
              <a:t>Établissement des contiguïtés de voisin (Suite)</a:t>
            </a:r>
          </a:p>
        </p:txBody>
      </p:sp>
      <p:sp>
        <p:nvSpPr>
          <p:cNvPr id="4" name="Slide Number Placeholder 3"/>
          <p:cNvSpPr>
            <a:spLocks noGrp="1"/>
          </p:cNvSpPr>
          <p:nvPr>
            <p:ph type="sldNum" sz="quarter" idx="5"/>
          </p:nvPr>
        </p:nvSpPr>
        <p:spPr/>
        <p:txBody>
          <a:bodyPr/>
          <a:lstStyle/>
          <a:p>
            <a:pPr rtl="0"/>
            <a:fld id="{5641018C-6CAF-B84E-B92C-ECB119457FBA}" type="slidenum">
              <a:rPr/>
              <a:t>30</a:t>
            </a:fld>
            <a:endParaRPr/>
          </a:p>
        </p:txBody>
      </p:sp>
    </p:spTree>
    <p:extLst>
      <p:ext uri="{BB962C8B-B14F-4D97-AF65-F5344CB8AC3E}">
        <p14:creationId xmlns:p14="http://schemas.microsoft.com/office/powerpoint/2010/main" val="3521380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1 - Concepts OSPFv2 à zone unique</a:t>
            </a:r>
          </a:p>
          <a:p>
            <a:pPr rtl="0"/>
            <a:r>
              <a:rPr lang="fr-FR"/>
              <a:t>1.3 - Fonctionnement du protocole OSPF</a:t>
            </a:r>
          </a:p>
          <a:p>
            <a:pPr rtl="0"/>
            <a:r>
              <a:rPr lang="fr-FR"/>
              <a:t>1.3.4 - </a:t>
            </a:r>
            <a:r>
              <a:rPr lang="fr-FR" sz="1200"/>
              <a:t>Synchronisation des bases de données OSPF</a:t>
            </a:r>
          </a:p>
        </p:txBody>
      </p:sp>
      <p:sp>
        <p:nvSpPr>
          <p:cNvPr id="4" name="Slide Number Placeholder 3"/>
          <p:cNvSpPr>
            <a:spLocks noGrp="1"/>
          </p:cNvSpPr>
          <p:nvPr>
            <p:ph type="sldNum" sz="quarter" idx="5"/>
          </p:nvPr>
        </p:nvSpPr>
        <p:spPr/>
        <p:txBody>
          <a:bodyPr/>
          <a:lstStyle/>
          <a:p>
            <a:pPr rtl="0"/>
            <a:fld id="{5641018C-6CAF-B84E-B92C-ECB119457FBA}" type="slidenum">
              <a:rPr/>
              <a:t>31</a:t>
            </a:fld>
            <a:endParaRPr/>
          </a:p>
        </p:txBody>
      </p:sp>
    </p:spTree>
    <p:extLst>
      <p:ext uri="{BB962C8B-B14F-4D97-AF65-F5344CB8AC3E}">
        <p14:creationId xmlns:p14="http://schemas.microsoft.com/office/powerpoint/2010/main" val="2242060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rtl="0"/>
            <a:fld id="{ACE20BE7-F2F3-4E26-9454-50B18F790A4E}" type="slidenum">
              <a:rPr sz="800" b="0">
                <a:ea typeface="ＭＳ Ｐゴシック" pitchFamily="34" charset="-128"/>
              </a:rPr>
              <a:pPr algn="r"/>
              <a:t>5</a:t>
            </a:fld>
            <a:endParaRPr sz="800" b="0">
              <a:ea typeface="ＭＳ Ｐゴシック"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4002744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1 - Concepts OSPFv2 à zone unique</a:t>
            </a:r>
          </a:p>
          <a:p>
            <a:pPr rtl="0"/>
            <a:r>
              <a:rPr lang="fr-FR"/>
              <a:t>1.3 - Fonctionnement du protocole OSPF</a:t>
            </a:r>
          </a:p>
          <a:p>
            <a:pPr rtl="0"/>
            <a:r>
              <a:rPr lang="fr-FR"/>
              <a:t>1.3.5 - </a:t>
            </a:r>
            <a:r>
              <a:rPr lang="fr-FR" sz="1200"/>
              <a:t>La Nécessité d'un DR</a:t>
            </a:r>
          </a:p>
        </p:txBody>
      </p:sp>
      <p:sp>
        <p:nvSpPr>
          <p:cNvPr id="4" name="Slide Number Placeholder 3"/>
          <p:cNvSpPr>
            <a:spLocks noGrp="1"/>
          </p:cNvSpPr>
          <p:nvPr>
            <p:ph type="sldNum" sz="quarter" idx="5"/>
          </p:nvPr>
        </p:nvSpPr>
        <p:spPr/>
        <p:txBody>
          <a:bodyPr/>
          <a:lstStyle/>
          <a:p>
            <a:pPr rtl="0"/>
            <a:fld id="{5641018C-6CAF-B84E-B92C-ECB119457FBA}" type="slidenum">
              <a:rPr/>
              <a:t>32</a:t>
            </a:fld>
            <a:endParaRPr/>
          </a:p>
        </p:txBody>
      </p:sp>
    </p:spTree>
    <p:extLst>
      <p:ext uri="{BB962C8B-B14F-4D97-AF65-F5344CB8AC3E}">
        <p14:creationId xmlns:p14="http://schemas.microsoft.com/office/powerpoint/2010/main" val="36095999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1 - Concepts OSPFv2 à zone unique</a:t>
            </a:r>
          </a:p>
          <a:p>
            <a:pPr rtl="0"/>
            <a:r>
              <a:rPr lang="fr-FR"/>
              <a:t>1.3 - Fonctionnement du protocole OSPF</a:t>
            </a:r>
          </a:p>
          <a:p>
            <a:pPr rtl="0"/>
            <a:r>
              <a:rPr lang="fr-FR"/>
              <a:t>1.3.6 - </a:t>
            </a:r>
            <a:r>
              <a:rPr lang="fr-FR" sz="1200"/>
              <a:t>Inondation de la LSA avec un DR</a:t>
            </a:r>
          </a:p>
          <a:p>
            <a:pPr rtl="0"/>
            <a:r>
              <a:rPr lang="fr-FR" sz="1200" b="0"/>
              <a:t>1.3.7 - Vérifiez votre compréhension - Fonctionnement du protocole OSPF</a:t>
            </a:r>
          </a:p>
        </p:txBody>
      </p:sp>
      <p:sp>
        <p:nvSpPr>
          <p:cNvPr id="4" name="Slide Number Placeholder 3"/>
          <p:cNvSpPr>
            <a:spLocks noGrp="1"/>
          </p:cNvSpPr>
          <p:nvPr>
            <p:ph type="sldNum" sz="quarter" idx="5"/>
          </p:nvPr>
        </p:nvSpPr>
        <p:spPr/>
        <p:txBody>
          <a:bodyPr/>
          <a:lstStyle/>
          <a:p>
            <a:pPr rtl="0"/>
            <a:fld id="{5641018C-6CAF-B84E-B92C-ECB119457FBA}" type="slidenum">
              <a:rPr/>
              <a:t>33</a:t>
            </a:fld>
            <a:endParaRPr/>
          </a:p>
        </p:txBody>
      </p:sp>
    </p:spTree>
    <p:extLst>
      <p:ext uri="{BB962C8B-B14F-4D97-AF65-F5344CB8AC3E}">
        <p14:creationId xmlns:p14="http://schemas.microsoft.com/office/powerpoint/2010/main" val="13938978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1 - Concepts OSPFv2 à zone unique</a:t>
            </a:r>
          </a:p>
          <a:p>
            <a:pPr rtl="0"/>
            <a:r>
              <a:rPr lang="fr-FR"/>
              <a:t>1.4 - Module pratique et questionnaire</a:t>
            </a:r>
          </a:p>
          <a:p>
            <a:pPr>
              <a:buFontTx/>
              <a:buNone/>
            </a:pPr>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34</a:t>
            </a:fld>
            <a:endParaRPr/>
          </a:p>
        </p:txBody>
      </p:sp>
    </p:spTree>
    <p:extLst>
      <p:ext uri="{BB962C8B-B14F-4D97-AF65-F5344CB8AC3E}">
        <p14:creationId xmlns:p14="http://schemas.microsoft.com/office/powerpoint/2010/main" val="22171436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rtl="0"/>
            <a:fld id="{3997A419-355F-A04A-96E0-21643AF8E9FF}" type="slidenum">
              <a:rPr sz="800">
                <a:solidFill>
                  <a:prstClr val="black"/>
                </a:solidFill>
              </a:rPr>
              <a:pPr/>
              <a:t>35</a:t>
            </a:fld>
            <a:endParaRPr sz="80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lang="fr-FR"/>
              <a:t>1 - Concepts OSPFv2 à zone unique</a:t>
            </a:r>
          </a:p>
          <a:p>
            <a:pPr rtl="0"/>
            <a:r>
              <a:rPr lang="fr-FR"/>
              <a:t>1.4 - Module pratique et questionnaire</a:t>
            </a:r>
          </a:p>
          <a:p>
            <a:pPr rtl="0"/>
            <a:r>
              <a:rPr lang="fr-FR"/>
              <a:t>1.4.1 - Qu'est-ce que j'ai appris dans ce module?</a:t>
            </a:r>
          </a:p>
        </p:txBody>
      </p:sp>
    </p:spTree>
    <p:extLst>
      <p:ext uri="{BB962C8B-B14F-4D97-AF65-F5344CB8AC3E}">
        <p14:creationId xmlns:p14="http://schemas.microsoft.com/office/powerpoint/2010/main" val="25279157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rtl="0"/>
            <a:fld id="{3997A419-355F-A04A-96E0-21643AF8E9FF}" type="slidenum">
              <a:rPr sz="800">
                <a:solidFill>
                  <a:prstClr val="black"/>
                </a:solidFill>
              </a:rPr>
              <a:pPr/>
              <a:t>36</a:t>
            </a:fld>
            <a:endParaRPr sz="80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lang="fr-FR"/>
              <a:t>1 - Concepts OSPFv2 à zone unique</a:t>
            </a:r>
          </a:p>
          <a:p>
            <a:pPr rtl="0"/>
            <a:r>
              <a:rPr lang="fr-FR"/>
              <a:t>1.4 - Module pratique et questionnaire</a:t>
            </a:r>
          </a:p>
          <a:p>
            <a:pPr rtl="0"/>
            <a:r>
              <a:rPr lang="fr-FR"/>
              <a:t>1.4.1 - Qu'est-ce que j'ai appris dans ce module?</a:t>
            </a:r>
          </a:p>
        </p:txBody>
      </p:sp>
    </p:spTree>
    <p:extLst>
      <p:ext uri="{BB962C8B-B14F-4D97-AF65-F5344CB8AC3E}">
        <p14:creationId xmlns:p14="http://schemas.microsoft.com/office/powerpoint/2010/main" val="23715671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rtl="0"/>
            <a:fld id="{3997A419-355F-A04A-96E0-21643AF8E9FF}" type="slidenum">
              <a:rPr sz="800">
                <a:solidFill>
                  <a:prstClr val="black"/>
                </a:solidFill>
              </a:rPr>
              <a:pPr/>
              <a:t>37</a:t>
            </a:fld>
            <a:endParaRPr sz="80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lang="fr-FR"/>
              <a:t>1 - Concepts OSPFv2 à zone unique</a:t>
            </a:r>
          </a:p>
          <a:p>
            <a:pPr rtl="0"/>
            <a:r>
              <a:rPr lang="fr-FR"/>
              <a:t>1.4 - Module pratique et questionnaire</a:t>
            </a:r>
          </a:p>
          <a:p>
            <a:pPr rtl="0"/>
            <a:r>
              <a:rPr lang="fr-FR"/>
              <a:t>1.4.1 - Qu'est-ce que j'ai appris dans ce module?</a:t>
            </a:r>
          </a:p>
        </p:txBody>
      </p:sp>
    </p:spTree>
    <p:extLst>
      <p:ext uri="{BB962C8B-B14F-4D97-AF65-F5344CB8AC3E}">
        <p14:creationId xmlns:p14="http://schemas.microsoft.com/office/powerpoint/2010/main" val="5393454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rtl="0"/>
            <a:fld id="{3997A419-355F-A04A-96E0-21643AF8E9FF}" type="slidenum">
              <a:rPr sz="800">
                <a:solidFill>
                  <a:prstClr val="black"/>
                </a:solidFill>
              </a:rPr>
              <a:pPr/>
              <a:t>38</a:t>
            </a:fld>
            <a:endParaRPr sz="80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lang="fr-FR"/>
              <a:t>1 - Concepts OSPFv2 à zone unique</a:t>
            </a:r>
          </a:p>
          <a:p>
            <a:pPr rtl="0"/>
            <a:r>
              <a:rPr lang="fr-FR"/>
              <a:t>1.4 - Module pratique et questionnaire</a:t>
            </a:r>
          </a:p>
          <a:p>
            <a:pPr rtl="0"/>
            <a:r>
              <a:rPr lang="fr-FR"/>
              <a:t>1.4.1 - Qu'est-ce que j'ai appris dans ce module?</a:t>
            </a:r>
          </a:p>
        </p:txBody>
      </p:sp>
    </p:spTree>
    <p:extLst>
      <p:ext uri="{BB962C8B-B14F-4D97-AF65-F5344CB8AC3E}">
        <p14:creationId xmlns:p14="http://schemas.microsoft.com/office/powerpoint/2010/main" val="34525155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rtl="0"/>
            <a:fld id="{6C92755B-29FD-8743-9094-C0E3A734D22E}" type="slidenum">
              <a:rPr sz="800">
                <a:solidFill>
                  <a:prstClr val="black"/>
                </a:solidFill>
              </a:rPr>
              <a:pPr/>
              <a:t>39</a:t>
            </a:fld>
            <a:endParaRPr sz="80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rtl="0"/>
            <a:fld id="{5641018C-6CAF-B84E-B92C-ECB119457FBA}" type="slidenum">
              <a:rPr/>
              <a:t>40</a:t>
            </a:fld>
            <a:endParaRPr/>
          </a:p>
        </p:txBody>
      </p:sp>
    </p:spTree>
    <p:extLst>
      <p:ext uri="{BB962C8B-B14F-4D97-AF65-F5344CB8AC3E}">
        <p14:creationId xmlns:p14="http://schemas.microsoft.com/office/powerpoint/2010/main" val="1591394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rtl="0"/>
            <a:fld id="{0A313ED8-785B-4D16-9B17-4143385249B9}" type="slidenum">
              <a:rPr sz="800" b="0"/>
              <a:pPr algn="r"/>
              <a:t>6</a:t>
            </a:fld>
            <a:endParaRPr sz="800" b="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687453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rtl="0"/>
            <a:fld id="{7391C207-9349-46D5-9D89-8ADDA5014D1F}" type="slidenum">
              <a:rPr sz="800" b="0"/>
              <a:pPr algn="r"/>
              <a:t>7</a:t>
            </a:fld>
            <a:endParaRPr sz="800" b="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154600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rtl="0"/>
            <a:fld id="{7391C207-9349-46D5-9D89-8ADDA5014D1F}" type="slidenum">
              <a:rPr sz="800" b="0"/>
              <a:pPr algn="r"/>
              <a:t>8</a:t>
            </a:fld>
            <a:endParaRPr sz="800" b="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914929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uFontTx/>
              <a:buNone/>
            </a:pPr>
            <a:r>
              <a:rPr lang="fr-FR" b="0"/>
              <a:t>Programme de L’Académie Réseau de Cisco</a:t>
            </a:r>
          </a:p>
          <a:p>
            <a:pPr rtl="0">
              <a:spcBef>
                <a:spcPts val="0"/>
              </a:spcBef>
            </a:pPr>
            <a:r>
              <a:rPr lang="fr-FR">
                <a:solidFill>
                  <a:schemeClr val="accent5">
                    <a:lumMod val="40000"/>
                    <a:lumOff val="60000"/>
                  </a:schemeClr>
                </a:solidFill>
              </a:rPr>
              <a:t>Réseau, Sécurité et Automatisation D'entreprise v7.0 (ENSA)</a:t>
            </a:r>
          </a:p>
          <a:p>
            <a:pPr rtl="0">
              <a:spcBef>
                <a:spcPts val="0"/>
              </a:spcBef>
            </a:pPr>
            <a:r>
              <a:rPr lang="fr-FR">
                <a:solidFill>
                  <a:schemeClr val="accent5">
                    <a:lumMod val="40000"/>
                    <a:lumOff val="60000"/>
                  </a:schemeClr>
                </a:solidFill>
              </a:rPr>
              <a:t>Module 1: Concepts OSPFv2 à zone unique</a:t>
            </a:r>
          </a:p>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9</a:t>
            </a:fld>
            <a:endParaRPr/>
          </a:p>
        </p:txBody>
      </p:sp>
    </p:spTree>
    <p:extLst>
      <p:ext uri="{BB962C8B-B14F-4D97-AF65-F5344CB8AC3E}">
        <p14:creationId xmlns:p14="http://schemas.microsoft.com/office/powerpoint/2010/main" val="50811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rtl="0"/>
            <a:fld id="{7C839C26-801B-42B6-A101-60F37FE2B0A8}" type="slidenum">
              <a:rPr sz="800" b="0">
                <a:solidFill>
                  <a:prstClr val="black"/>
                </a:solidFill>
              </a:rPr>
              <a:pPr algn="r"/>
              <a:t>10</a:t>
            </a:fld>
            <a:endParaRPr sz="800" b="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buFontTx/>
              <a:buNone/>
            </a:pPr>
            <a:r>
              <a:rPr lang="fr-FR"/>
              <a:t>1 - OSPFv2 à zone unique</a:t>
            </a:r>
          </a:p>
          <a:p>
            <a:pPr rtl="0">
              <a:buFontTx/>
              <a:buNone/>
            </a:pPr>
            <a:r>
              <a:rPr lang="fr-FR"/>
              <a:t>1.0.2 - Qu'est-ce que je vais apprendre dans ce module?</a:t>
            </a:r>
          </a:p>
        </p:txBody>
      </p:sp>
    </p:spTree>
    <p:extLst>
      <p:ext uri="{BB962C8B-B14F-4D97-AF65-F5344CB8AC3E}">
        <p14:creationId xmlns:p14="http://schemas.microsoft.com/office/powerpoint/2010/main" val="1734445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1 - Concepts OSPFv2 à zone unique</a:t>
            </a:r>
          </a:p>
          <a:p>
            <a:pPr rtl="0"/>
            <a:r>
              <a:rPr lang="fr-FR"/>
              <a:t>1.1 - Caractéristiques du protocole OSPF</a:t>
            </a:r>
          </a:p>
        </p:txBody>
      </p:sp>
      <p:sp>
        <p:nvSpPr>
          <p:cNvPr id="4" name="Slide Number Placeholder 3"/>
          <p:cNvSpPr>
            <a:spLocks noGrp="1"/>
          </p:cNvSpPr>
          <p:nvPr>
            <p:ph type="sldNum" sz="quarter" idx="10"/>
          </p:nvPr>
        </p:nvSpPr>
        <p:spPr/>
        <p:txBody>
          <a:bodyPr/>
          <a:lstStyle/>
          <a:p>
            <a:pPr rtl="0"/>
            <a:fld id="{5641018C-6CAF-B84E-B92C-ECB119457FBA}" type="slidenum">
              <a:rPr/>
              <a:t>11</a:t>
            </a:fld>
            <a:endParaRPr/>
          </a:p>
        </p:txBody>
      </p:sp>
    </p:spTree>
    <p:extLst>
      <p:ext uri="{BB962C8B-B14F-4D97-AF65-F5344CB8AC3E}">
        <p14:creationId xmlns:p14="http://schemas.microsoft.com/office/powerpoint/2010/main" val="6255296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xmlns:c15="http://schemas.microsoft.com/office/drawing/2012/chart" xmlns:c="http://schemas.openxmlformats.org/drawingml/2006/chart"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xmlns:c15="http://schemas.microsoft.com/office/drawing/2012/chart" xmlns:c="http://schemas.openxmlformats.org/drawingml/2006/chart"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xmlns:c15="http://schemas.microsoft.com/office/drawing/2012/chart" xmlns:c="http://schemas.openxmlformats.org/drawingml/2006/chart"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rtl="0" fontAlgn="auto">
              <a:spcBef>
                <a:spcPts val="0"/>
              </a:spcBef>
              <a:spcAft>
                <a:spcPts val="0"/>
              </a:spcAft>
              <a:defRPr/>
            </a:pPr>
            <a:fld id="{6A1E46DC-7EF6-4EA2-B285-14272867D133}" type="slidenum">
              <a:rPr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sz="60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rtl="0" fontAlgn="auto">
              <a:spcBef>
                <a:spcPts val="0"/>
              </a:spcBef>
              <a:spcAft>
                <a:spcPts val="0"/>
              </a:spcAft>
              <a:defRPr/>
            </a:pPr>
            <a:r>
              <a:rPr lang="fr-FR" sz="600">
                <a:solidFill>
                  <a:schemeClr val="accent5">
                    <a:lumMod val="50000"/>
                  </a:schemeClr>
                </a:solidFill>
                <a:latin typeface="+mn-lt"/>
                <a:ea typeface="+mn-ea"/>
                <a:cs typeface="CiscoSans Thin"/>
              </a:rPr>
              <a:t>© 2016 Cisco et/ou ses filiales. Tous droits réservés.   Informations confidentielles de Cisco</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rtl="0" fontAlgn="auto">
              <a:spcBef>
                <a:spcPts val="0"/>
              </a:spcBef>
              <a:spcAft>
                <a:spcPts val="0"/>
              </a:spcAft>
              <a:defRPr/>
            </a:pPr>
            <a:fld id="{6A1E46DC-7EF6-4EA2-B285-14272867D133}" type="slidenum">
              <a:rPr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sz="60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rtl="0" fontAlgn="auto">
              <a:spcBef>
                <a:spcPts val="0"/>
              </a:spcBef>
              <a:spcAft>
                <a:spcPts val="0"/>
              </a:spcAft>
              <a:defRPr/>
            </a:pPr>
            <a:r>
              <a:rPr lang="fr-FR" sz="600">
                <a:solidFill>
                  <a:schemeClr val="accent3">
                    <a:lumMod val="85000"/>
                  </a:schemeClr>
                </a:solidFill>
                <a:latin typeface="+mn-lt"/>
                <a:ea typeface="+mn-ea"/>
                <a:cs typeface="CiscoSans Thin"/>
              </a:rPr>
              <a:t>© 2016 Cisco et/ou ses filiales. Tous droits réservés.   Informations confidentielles de Cisco</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xmlns:c15="http://schemas.microsoft.com/office/drawing/2012/chart" xmlns:c="http://schemas.openxmlformats.org/drawingml/2006/chart" xmlns="">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3.xml"/><Relationship Id="rId1" Type="http://schemas.openxmlformats.org/officeDocument/2006/relationships/tags" Target="../tags/tag1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3.xml"/><Relationship Id="rId1" Type="http://schemas.openxmlformats.org/officeDocument/2006/relationships/tags" Target="../tags/tag1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3.xml"/><Relationship Id="rId1" Type="http://schemas.openxmlformats.org/officeDocument/2006/relationships/tags" Target="../tags/tag1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3.xml"/><Relationship Id="rId1" Type="http://schemas.openxmlformats.org/officeDocument/2006/relationships/tags" Target="../tags/tag19.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3.xml"/><Relationship Id="rId1" Type="http://schemas.openxmlformats.org/officeDocument/2006/relationships/tags" Target="../tags/tag20.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0.xml"/><Relationship Id="rId1" Type="http://schemas.openxmlformats.org/officeDocument/2006/relationships/tags" Target="../tags/tag2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pPr rtl="0"/>
            <a:r>
              <a:rPr lang="fr-FR">
                <a:solidFill>
                  <a:schemeClr val="accent5">
                    <a:lumMod val="40000"/>
                    <a:lumOff val="60000"/>
                  </a:schemeClr>
                </a:solidFill>
              </a:rPr>
              <a:t>Module 1: Concepts OSPFv2 à zone unique</a:t>
            </a:r>
          </a:p>
        </p:txBody>
      </p:sp>
      <p:sp>
        <p:nvSpPr>
          <p:cNvPr id="5" name="Text Placeholder 4"/>
          <p:cNvSpPr>
            <a:spLocks noGrp="1"/>
          </p:cNvSpPr>
          <p:nvPr>
            <p:ph type="body" sz="quarter" idx="13"/>
          </p:nvPr>
        </p:nvSpPr>
        <p:spPr>
          <a:xfrm>
            <a:off x="469497" y="3127609"/>
            <a:ext cx="5925246" cy="299001"/>
          </a:xfrm>
        </p:spPr>
        <p:txBody>
          <a:bodyPr/>
          <a:lstStyle/>
          <a:p>
            <a:pPr rtl="0"/>
            <a:r>
              <a:rPr lang="fr-FR">
                <a:solidFill>
                  <a:schemeClr val="bg2">
                    <a:lumMod val="40000"/>
                    <a:lumOff val="60000"/>
                  </a:schemeClr>
                </a:solidFill>
              </a:rPr>
              <a:t>Contenu pédagogique de l'instructeur</a:t>
            </a:r>
          </a:p>
        </p:txBody>
      </p:sp>
      <p:sp>
        <p:nvSpPr>
          <p:cNvPr id="7" name="Subtitle 6"/>
          <p:cNvSpPr>
            <a:spLocks noGrp="1"/>
          </p:cNvSpPr>
          <p:nvPr>
            <p:ph type="subTitle" idx="1"/>
          </p:nvPr>
        </p:nvSpPr>
        <p:spPr>
          <a:xfrm>
            <a:off x="477053" y="3446789"/>
            <a:ext cx="4926220" cy="902174"/>
          </a:xfrm>
        </p:spPr>
        <p:txBody>
          <a:bodyPr/>
          <a:lstStyle/>
          <a:p>
            <a:pPr rtl="0">
              <a:spcBef>
                <a:spcPts val="0"/>
              </a:spcBef>
            </a:pPr>
            <a:r>
              <a:rPr lang="fr-FR" dirty="0">
                <a:solidFill>
                  <a:schemeClr val="accent5">
                    <a:lumMod val="40000"/>
                    <a:lumOff val="60000"/>
                  </a:schemeClr>
                </a:solidFill>
              </a:rPr>
              <a:t>Réseau, sécurité et automatisation d'entreprise </a:t>
            </a:r>
            <a:r>
              <a:rPr lang="fr-FR" dirty="0" smtClean="0">
                <a:solidFill>
                  <a:schemeClr val="accent5">
                    <a:lumMod val="40000"/>
                    <a:lumOff val="60000"/>
                  </a:schemeClr>
                </a:solidFill>
              </a:rPr>
              <a:t>V7.0 (ENSA</a:t>
            </a:r>
            <a:r>
              <a:rPr lang="fr-FR" dirty="0">
                <a:solidFill>
                  <a:schemeClr val="accent5">
                    <a:lumMod val="40000"/>
                    <a:lumOff val="60000"/>
                  </a:schemeClr>
                </a:solidFill>
              </a:rPr>
              <a:t>)</a:t>
            </a:r>
          </a:p>
          <a:p>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rtl="0" eaLnBrk="1" hangingPunct="1"/>
            <a:r>
              <a:rPr lang="fr-FR"/>
              <a:t>Objectifs de module</a:t>
            </a:r>
          </a:p>
        </p:txBody>
      </p:sp>
      <p:sp>
        <p:nvSpPr>
          <p:cNvPr id="2" name="Content Placeholder 1">
            <a:extLst>
              <a:ext uri="{FF2B5EF4-FFF2-40B4-BE49-F238E27FC236}">
                <a16:creationId xmlns:a16="http://schemas.microsoft.com/office/drawing/2014/main" xmlns:c15="http://schemas.microsoft.com/office/drawing/2012/chart" xmlns:c="http://schemas.openxmlformats.org/drawingml/2006/chart" xmlns="" id="{578E99C3-C6EF-8348-99C6-8024418DDEF2}"/>
              </a:ext>
            </a:extLst>
          </p:cNvPr>
          <p:cNvSpPr>
            <a:spLocks noGrp="1"/>
          </p:cNvSpPr>
          <p:nvPr>
            <p:ph idx="1"/>
          </p:nvPr>
        </p:nvSpPr>
        <p:spPr>
          <a:xfrm>
            <a:off x="144065" y="798944"/>
            <a:ext cx="8853286" cy="757551"/>
          </a:xfrm>
        </p:spPr>
        <p:txBody>
          <a:bodyPr/>
          <a:lstStyle/>
          <a:p>
            <a:pPr marL="0" lvl="0" indent="0" defTabSz="914400" rtl="0" eaLnBrk="0" hangingPunct="0">
              <a:spcBef>
                <a:spcPct val="0"/>
              </a:spcBef>
              <a:spcAft>
                <a:spcPct val="0"/>
              </a:spcAft>
              <a:buClrTx/>
              <a:buSzTx/>
              <a:buNone/>
            </a:pPr>
            <a:r>
              <a:rPr lang="fr-FR" sz="1400" b="1">
                <a:solidFill>
                  <a:schemeClr val="tx1"/>
                </a:solidFill>
                <a:ea typeface="Calibri" panose="020F0502020204030204" pitchFamily="34" charset="0"/>
                <a:cs typeface="Calibri" panose="020F0502020204030204" pitchFamily="34" charset="0"/>
              </a:rPr>
              <a:t>Titre du module: </a:t>
            </a:r>
            <a:r>
              <a:rPr lang="fr-FR"/>
              <a:t>Concepts OSPF à zone unique</a:t>
            </a:r>
          </a:p>
          <a:p>
            <a:pPr marL="0" lvl="0" indent="0" defTabSz="914400" eaLnBrk="0" hangingPunct="0">
              <a:spcBef>
                <a:spcPct val="0"/>
              </a:spcBef>
              <a:spcAft>
                <a:spcPct val="0"/>
              </a:spcAft>
              <a:buClrTx/>
              <a:buSzTx/>
              <a:buNone/>
            </a:pPr>
            <a:endParaRPr lang="en-US" altLang="en-US" sz="1400" dirty="0">
              <a:solidFill>
                <a:schemeClr val="tx1"/>
              </a:solidFill>
            </a:endParaRPr>
          </a:p>
          <a:p>
            <a:pPr marL="0" lvl="0" indent="0" defTabSz="914400" rtl="0" eaLnBrk="0" hangingPunct="0">
              <a:spcBef>
                <a:spcPct val="0"/>
              </a:spcBef>
              <a:spcAft>
                <a:spcPct val="0"/>
              </a:spcAft>
              <a:buClrTx/>
              <a:buSzTx/>
              <a:buNone/>
            </a:pPr>
            <a:r>
              <a:rPr lang="fr-FR" sz="1400" b="1">
                <a:solidFill>
                  <a:schemeClr val="tx1"/>
                </a:solidFill>
                <a:ea typeface="Calibri" panose="020F0502020204030204" pitchFamily="34" charset="0"/>
                <a:cs typeface="Calibri" panose="020F0502020204030204" pitchFamily="34" charset="0"/>
              </a:rPr>
              <a:t>Objectif du module</a:t>
            </a:r>
            <a:r>
              <a:rPr lang="fr-FR" sz="1400">
                <a:solidFill>
                  <a:schemeClr val="tx1"/>
                </a:solidFill>
                <a:ea typeface="Calibri" panose="020F0502020204030204" pitchFamily="34" charset="0"/>
                <a:cs typeface="Calibri" panose="020F0502020204030204" pitchFamily="34" charset="0"/>
              </a:rPr>
              <a:t>: </a:t>
            </a:r>
            <a:r>
              <a:rPr lang="fr-FR"/>
              <a:t>Expliquer comment le protocole OSPF à zone unique fonctionne sur les réseaux multiaccès point à point et de diffusion.</a:t>
            </a:r>
          </a:p>
        </p:txBody>
      </p:sp>
      <p:graphicFrame>
        <p:nvGraphicFramePr>
          <p:cNvPr id="3" name="Table 2">
            <a:extLst>
              <a:ext uri="{FF2B5EF4-FFF2-40B4-BE49-F238E27FC236}">
                <a16:creationId xmlns:a16="http://schemas.microsoft.com/office/drawing/2014/main" xmlns:c15="http://schemas.microsoft.com/office/drawing/2012/chart" xmlns:c="http://schemas.openxmlformats.org/drawingml/2006/chart" xmlns="" id="{2203BE17-8BB3-DF41-A2CF-06DE014D1956}"/>
              </a:ext>
            </a:extLst>
          </p:cNvPr>
          <p:cNvGraphicFramePr>
            <a:graphicFrameLocks noGrp="1"/>
          </p:cNvGraphicFramePr>
          <p:nvPr>
            <p:extLst>
              <p:ext uri="{D42A27DB-BD31-4B8C-83A1-F6EECF244321}">
                <p14:modId xmlns:p14="http://schemas.microsoft.com/office/powerpoint/2010/main" val="3503229763"/>
              </p:ext>
            </p:extLst>
          </p:nvPr>
        </p:nvGraphicFramePr>
        <p:xfrm>
          <a:off x="450866" y="1968407"/>
          <a:ext cx="7896830" cy="1874520"/>
        </p:xfrm>
        <a:graphic>
          <a:graphicData uri="http://schemas.openxmlformats.org/drawingml/2006/table">
            <a:tbl>
              <a:tblPr firstRow="1" bandRow="1">
                <a:tableStyleId>{5C22544A-7EE6-4342-B048-85BDC9FD1C3A}</a:tableStyleId>
              </a:tblPr>
              <a:tblGrid>
                <a:gridCol w="2676156">
                  <a:extLst>
                    <a:ext uri="{9D8B030D-6E8A-4147-A177-3AD203B41FA5}">
                      <a16:colId xmlns:a16="http://schemas.microsoft.com/office/drawing/2014/main" xmlns:c15="http://schemas.microsoft.com/office/drawing/2012/chart" xmlns:c="http://schemas.openxmlformats.org/drawingml/2006/chart" xmlns="" val="2579019526"/>
                    </a:ext>
                  </a:extLst>
                </a:gridCol>
                <a:gridCol w="5220674">
                  <a:extLst>
                    <a:ext uri="{9D8B030D-6E8A-4147-A177-3AD203B41FA5}">
                      <a16:colId xmlns:a16="http://schemas.microsoft.com/office/drawing/2014/main" xmlns:c15="http://schemas.microsoft.com/office/drawing/2012/chart" xmlns:c="http://schemas.openxmlformats.org/drawingml/2006/chart" xmlns="" val="1764220437"/>
                    </a:ext>
                  </a:extLst>
                </a:gridCol>
              </a:tblGrid>
              <a:tr h="272843">
                <a:tc>
                  <a:txBody>
                    <a:bodyPr/>
                    <a:lstStyle/>
                    <a:p>
                      <a:pPr algn="l" rtl="0" fontAlgn="ctr"/>
                      <a:r>
                        <a:rPr lang="fr-FR" b="1">
                          <a:effectLst/>
                        </a:rPr>
                        <a:t>Titre du rubrique</a:t>
                      </a:r>
                    </a:p>
                  </a:txBody>
                  <a:tcPr marL="47625" marR="47625" marT="47625" marB="47625" anchor="ctr"/>
                </a:tc>
                <a:tc>
                  <a:txBody>
                    <a:bodyPr/>
                    <a:lstStyle/>
                    <a:p>
                      <a:pPr algn="l" rtl="0" fontAlgn="ctr"/>
                      <a:r>
                        <a:rPr lang="fr-FR" b="1">
                          <a:effectLst/>
                        </a:rPr>
                        <a:t>Objectif du rubrique</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742401779"/>
                  </a:ext>
                </a:extLst>
              </a:tr>
              <a:tr h="272843">
                <a:tc>
                  <a:txBody>
                    <a:bodyPr/>
                    <a:lstStyle/>
                    <a:p>
                      <a:pPr rtl="0" fontAlgn="ctr"/>
                      <a:r>
                        <a:rPr lang="fr-FR" b="1">
                          <a:solidFill>
                            <a:schemeClr val="bg1"/>
                          </a:solidFill>
                          <a:effectLst/>
                        </a:rPr>
                        <a:t>Caractéristiques du protocole OSPF</a:t>
                      </a:r>
                    </a:p>
                  </a:txBody>
                  <a:tcPr marL="47625" marR="47625" marT="47625" marB="47625" anchor="ctr">
                    <a:solidFill>
                      <a:schemeClr val="accent1"/>
                    </a:solidFill>
                  </a:tcPr>
                </a:tc>
                <a:tc>
                  <a:txBody>
                    <a:bodyPr/>
                    <a:lstStyle/>
                    <a:p>
                      <a:pPr rtl="0" fontAlgn="ctr"/>
                      <a:r>
                        <a:rPr lang="fr-FR" b="0">
                          <a:effectLst/>
                        </a:rPr>
                        <a:t>Décrire les caractéristiques de base du protocole OSPF.</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3150950737"/>
                  </a:ext>
                </a:extLst>
              </a:tr>
              <a:tr h="272843">
                <a:tc>
                  <a:txBody>
                    <a:bodyPr/>
                    <a:lstStyle/>
                    <a:p>
                      <a:pPr rtl="0" fontAlgn="ctr"/>
                      <a:r>
                        <a:rPr lang="fr-FR" b="1">
                          <a:solidFill>
                            <a:schemeClr val="bg1"/>
                          </a:solidFill>
                          <a:effectLst/>
                        </a:rPr>
                        <a:t>Paquets OSPF</a:t>
                      </a:r>
                    </a:p>
                  </a:txBody>
                  <a:tcPr marL="47625" marR="47625" marT="47625" marB="47625" anchor="ctr">
                    <a:solidFill>
                      <a:schemeClr val="accent1"/>
                    </a:solidFill>
                  </a:tcPr>
                </a:tc>
                <a:tc>
                  <a:txBody>
                    <a:bodyPr/>
                    <a:lstStyle/>
                    <a:p>
                      <a:pPr rtl="0" fontAlgn="ctr"/>
                      <a:r>
                        <a:rPr lang="fr-FR" b="0">
                          <a:effectLst/>
                        </a:rPr>
                        <a:t>Décrire les types de paquets OSPF utilisés dans le protocole OSPF à zone unique.</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2772085455"/>
                  </a:ext>
                </a:extLst>
              </a:tr>
              <a:tr h="272843">
                <a:tc>
                  <a:txBody>
                    <a:bodyPr/>
                    <a:lstStyle/>
                    <a:p>
                      <a:pPr rtl="0" fontAlgn="ctr"/>
                      <a:r>
                        <a:rPr lang="fr-FR" b="1">
                          <a:solidFill>
                            <a:schemeClr val="bg1"/>
                          </a:solidFill>
                          <a:effectLst/>
                        </a:rPr>
                        <a:t>Fonctionnement du protocole OSPF</a:t>
                      </a:r>
                    </a:p>
                  </a:txBody>
                  <a:tcPr marL="47625" marR="47625" marT="47625" marB="47625" anchor="ctr">
                    <a:solidFill>
                      <a:schemeClr val="accent1"/>
                    </a:solidFill>
                  </a:tcPr>
                </a:tc>
                <a:tc>
                  <a:txBody>
                    <a:bodyPr/>
                    <a:lstStyle/>
                    <a:p>
                      <a:pPr rtl="0" fontAlgn="ctr"/>
                      <a:r>
                        <a:rPr lang="fr-FR" b="0">
                          <a:effectLst/>
                        </a:rPr>
                        <a:t>Expliquer le fonctionnement du protocole OSPF à zone unique.</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3228802595"/>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377387"/>
            <a:ext cx="7598042" cy="1340413"/>
          </a:xfrm>
        </p:spPr>
        <p:txBody>
          <a:bodyPr/>
          <a:lstStyle/>
          <a:p>
            <a:pPr rtl="0"/>
            <a:r>
              <a:rPr lang="fr-FR">
                <a:solidFill>
                  <a:schemeClr val="accent5">
                    <a:lumMod val="40000"/>
                    <a:lumOff val="60000"/>
                  </a:schemeClr>
                </a:solidFill>
              </a:rPr>
              <a:t>1.1 Caractéristiques du protocole OSPF</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lnSpc>
                <a:spcPct val="100000"/>
              </a:lnSpc>
            </a:pPr>
            <a:r>
              <a:rPr lang="fr-FR" sz="1600" dirty="0"/>
              <a:t>Caractéristiques du protocole OSPF</a:t>
            </a:r>
            <a:r>
              <a:rPr lang="en-US" dirty="0"/>
              <a:t/>
            </a:r>
            <a:br>
              <a:rPr lang="en-US" dirty="0"/>
            </a:br>
            <a:r>
              <a:rPr lang="fr-FR" sz="2400" dirty="0"/>
              <a:t>Présentation du protocole OSPF</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DD0E5AD1-958B-4947-B0A4-0EAFF13D8826}"/>
              </a:ext>
            </a:extLst>
          </p:cNvPr>
          <p:cNvSpPr>
            <a:spLocks noGrp="1"/>
          </p:cNvSpPr>
          <p:nvPr>
            <p:ph idx="1"/>
          </p:nvPr>
        </p:nvSpPr>
        <p:spPr>
          <a:xfrm>
            <a:off x="474662" y="731837"/>
            <a:ext cx="8280057" cy="3689897"/>
          </a:xfrm>
        </p:spPr>
        <p:txBody>
          <a:bodyPr/>
          <a:lstStyle/>
          <a:p>
            <a:pPr marL="342900" indent="-342900" algn="l" rtl="0">
              <a:buFont typeface="Arial" panose="020B0604020202020204" pitchFamily="34" charset="0"/>
              <a:buChar char="•"/>
            </a:pPr>
            <a:r>
              <a:rPr lang="fr-FR" sz="1600" dirty="0">
                <a:solidFill>
                  <a:srgbClr val="000000"/>
                </a:solidFill>
              </a:rPr>
              <a:t>OSPF (Open </a:t>
            </a:r>
            <a:r>
              <a:rPr lang="fr-FR" sz="1600" dirty="0" err="1">
                <a:solidFill>
                  <a:srgbClr val="000000"/>
                </a:solidFill>
              </a:rPr>
              <a:t>Shortest</a:t>
            </a:r>
            <a:r>
              <a:rPr lang="fr-FR" sz="1600" dirty="0">
                <a:solidFill>
                  <a:srgbClr val="000000"/>
                </a:solidFill>
              </a:rPr>
              <a:t> Path First) est un protocole de routage à état de liens qui a été développé comme alternative au protocole de routage à vecteur de distance, ou RIP. Le protocole OSPF présente des avantages considérables par rapport au protocole RIP car il offre une convergence plus rapide et s'adapte mieux aux réseaux de plus grande taille.</a:t>
            </a:r>
          </a:p>
          <a:p>
            <a:pPr marL="342900" indent="-342900" algn="l" rtl="0">
              <a:buFont typeface="Arial" panose="020B0604020202020204" pitchFamily="34" charset="0"/>
              <a:buChar char="•"/>
            </a:pPr>
            <a:r>
              <a:rPr lang="fr-FR" sz="1600" dirty="0">
                <a:solidFill>
                  <a:srgbClr val="000000"/>
                </a:solidFill>
              </a:rPr>
              <a:t>OSPF est un protocole de routage à état de liens qui prend en charge le concept de zones pour assurer l'évolutivité. Un administrateur réseau peut diviser le domaine de routage en zones distinctes qui aident à contrôler le trafic de mise à jour de routage. </a:t>
            </a:r>
          </a:p>
          <a:p>
            <a:pPr marL="415985" lvl="1" indent="-342900" rtl="0">
              <a:buFont typeface="Arial" panose="020B0604020202020204" pitchFamily="34" charset="0"/>
              <a:buChar char="•"/>
            </a:pPr>
            <a:r>
              <a:rPr lang="fr-FR" sz="1600" dirty="0">
                <a:solidFill>
                  <a:srgbClr val="000000"/>
                </a:solidFill>
              </a:rPr>
              <a:t>Une liaison est une interface sur un routeur, un segment de réseau qui connecte deux routeurs, ou un réseau stub tel qu'un LAN Ethernet connecté à un seul routeur. </a:t>
            </a:r>
          </a:p>
          <a:p>
            <a:pPr marL="415985" lvl="1" indent="-342900" rtl="0">
              <a:buFont typeface="Arial" panose="020B0604020202020204" pitchFamily="34" charset="0"/>
              <a:buChar char="•"/>
            </a:pPr>
            <a:r>
              <a:rPr lang="fr-FR" sz="1600" dirty="0">
                <a:solidFill>
                  <a:srgbClr val="000000"/>
                </a:solidFill>
              </a:rPr>
              <a:t>Les informations relatives à l'état de ces liens sont appelées état de liens. Toutes les informations relatives à l'état de liaison incluent le préfixe réseau, la longueur du préfixe et le coût.</a:t>
            </a:r>
          </a:p>
          <a:p>
            <a:pPr marL="342900" indent="-342900" algn="l" rtl="0">
              <a:buFont typeface="Arial" panose="020B0604020202020204" pitchFamily="34" charset="0"/>
              <a:buChar char="•"/>
            </a:pPr>
            <a:r>
              <a:rPr lang="fr-FR" sz="1600" dirty="0">
                <a:solidFill>
                  <a:srgbClr val="000000"/>
                </a:solidFill>
              </a:rPr>
              <a:t>Ce module décrit l'implémentation et la configuration de base d'OSPF à zone unique.</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39439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lnSpc>
                <a:spcPct val="100000"/>
              </a:lnSpc>
            </a:pPr>
            <a:r>
              <a:rPr lang="fr-FR" sz="1600" dirty="0"/>
              <a:t>Caractéristiques du protocole OSPF</a:t>
            </a:r>
            <a:r>
              <a:rPr lang="en-US" dirty="0"/>
              <a:t/>
            </a:r>
            <a:br>
              <a:rPr lang="en-US" dirty="0"/>
            </a:br>
            <a:r>
              <a:rPr lang="fr-FR" sz="2400" dirty="0"/>
              <a:t>Composants du protocole OSPF</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B8BC75F8-236A-4F4A-82D3-B7E423740AAE}"/>
              </a:ext>
            </a:extLst>
          </p:cNvPr>
          <p:cNvSpPr>
            <a:spLocks noGrp="1"/>
          </p:cNvSpPr>
          <p:nvPr>
            <p:ph idx="1"/>
          </p:nvPr>
        </p:nvSpPr>
        <p:spPr>
          <a:xfrm>
            <a:off x="474662" y="731837"/>
            <a:ext cx="8280057" cy="3689897"/>
          </a:xfrm>
        </p:spPr>
        <p:txBody>
          <a:bodyPr/>
          <a:lstStyle/>
          <a:p>
            <a:pPr marL="285750" indent="-285750" algn="l" rtl="0">
              <a:buFont typeface="Arial" panose="020B0604020202020204" pitchFamily="34" charset="0"/>
              <a:buChar char="•"/>
            </a:pPr>
            <a:r>
              <a:rPr lang="fr-FR" sz="1600">
                <a:solidFill>
                  <a:srgbClr val="000000"/>
                </a:solidFill>
              </a:rPr>
              <a:t>Tous les protocoles de routage partagent des composants similaires. Ils utilisent tous des messages de protocole de routage pour échanger les informations de routage. Les messages permettent de renforcer les structures de données, qui sont ensuite traitées au moyen d'un algorithme de routage.</a:t>
            </a:r>
          </a:p>
          <a:p>
            <a:pPr marL="285750" indent="-285750" algn="l" rtl="0">
              <a:buFont typeface="Arial" panose="020B0604020202020204" pitchFamily="34" charset="0"/>
              <a:buChar char="•"/>
            </a:pPr>
            <a:r>
              <a:rPr lang="fr-FR" sz="1600">
                <a:solidFill>
                  <a:srgbClr val="000000"/>
                </a:solidFill>
              </a:rPr>
              <a:t>Les routeurs qui exécutent OSPF échangent des messages pour transmettre les informations de routage via cinq types de paquets.</a:t>
            </a:r>
          </a:p>
          <a:p>
            <a:pPr marL="415985" lvl="1" indent="-342900" rtl="0">
              <a:buFont typeface="Arial" panose="020B0604020202020204" pitchFamily="34" charset="0"/>
              <a:buChar char="•"/>
            </a:pPr>
            <a:r>
              <a:rPr lang="fr-FR">
                <a:solidFill>
                  <a:srgbClr val="000000"/>
                </a:solidFill>
              </a:rPr>
              <a:t>Paquet Hello</a:t>
            </a:r>
          </a:p>
          <a:p>
            <a:pPr marL="415985" lvl="1" indent="-342900" rtl="0">
              <a:buFont typeface="Arial" panose="020B0604020202020204" pitchFamily="34" charset="0"/>
              <a:buChar char="•"/>
            </a:pPr>
            <a:r>
              <a:rPr lang="fr-FR">
                <a:solidFill>
                  <a:srgbClr val="000000"/>
                </a:solidFill>
              </a:rPr>
              <a:t>Paquet DBD de description de base de données</a:t>
            </a:r>
          </a:p>
          <a:p>
            <a:pPr marL="415985" lvl="1" indent="-342900" rtl="0">
              <a:buFont typeface="Arial" panose="020B0604020202020204" pitchFamily="34" charset="0"/>
              <a:buChar char="•"/>
            </a:pPr>
            <a:r>
              <a:rPr lang="fr-FR">
                <a:solidFill>
                  <a:srgbClr val="000000"/>
                </a:solidFill>
              </a:rPr>
              <a:t>Paquet LSR de demande d'état de liens</a:t>
            </a:r>
          </a:p>
          <a:p>
            <a:pPr marL="415985" lvl="1" indent="-342900" rtl="0">
              <a:buFont typeface="Arial" panose="020B0604020202020204" pitchFamily="34" charset="0"/>
              <a:buChar char="•"/>
            </a:pPr>
            <a:r>
              <a:rPr lang="fr-FR">
                <a:solidFill>
                  <a:srgbClr val="000000"/>
                </a:solidFill>
              </a:rPr>
              <a:t>Paquet LSU de mise à jour d'état de liens</a:t>
            </a:r>
          </a:p>
          <a:p>
            <a:pPr marL="415985" lvl="1" indent="-342900" rtl="0">
              <a:buFont typeface="Arial" panose="020B0604020202020204" pitchFamily="34" charset="0"/>
              <a:buChar char="•"/>
            </a:pPr>
            <a:r>
              <a:rPr lang="fr-FR">
                <a:solidFill>
                  <a:srgbClr val="000000"/>
                </a:solidFill>
              </a:rPr>
              <a:t>Paquet LSA d'accusé de réception d'état de liens</a:t>
            </a:r>
          </a:p>
          <a:p>
            <a:pPr marL="285750" indent="-285750" algn="l" rtl="0">
              <a:buFont typeface="Arial" panose="020B0604020202020204" pitchFamily="34" charset="0"/>
              <a:buChar char="•"/>
            </a:pPr>
            <a:r>
              <a:rPr lang="fr-FR" sz="1600">
                <a:solidFill>
                  <a:srgbClr val="000000"/>
                </a:solidFill>
              </a:rPr>
              <a:t>Ces paquets servent à détecter les routeurs voisins et à échanger des informations de routage pour garantir l'exactitude des informations relatives au réseau.</a:t>
            </a:r>
          </a:p>
          <a:p>
            <a:pPr marL="285750" indent="-28575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31111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lnSpc>
                <a:spcPct val="100000"/>
              </a:lnSpc>
            </a:pPr>
            <a:r>
              <a:rPr lang="fr-FR" sz="1600" dirty="0"/>
              <a:t>Caractéristiques du protocole OSPF</a:t>
            </a:r>
            <a:r>
              <a:rPr lang="en-US" dirty="0"/>
              <a:t/>
            </a:r>
            <a:br>
              <a:rPr lang="en-US" dirty="0"/>
            </a:br>
            <a:r>
              <a:rPr lang="fr-FR" sz="2400" dirty="0"/>
              <a:t>Composants du protocole OSPF (Suite)</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82C8487E-8BE8-D94D-B214-C7B6C1D8DC0E}"/>
              </a:ext>
            </a:extLst>
          </p:cNvPr>
          <p:cNvSpPr>
            <a:spLocks noGrp="1"/>
          </p:cNvSpPr>
          <p:nvPr>
            <p:ph idx="1"/>
          </p:nvPr>
        </p:nvSpPr>
        <p:spPr>
          <a:xfrm>
            <a:off x="474662" y="731838"/>
            <a:ext cx="8280057" cy="506654"/>
          </a:xfrm>
        </p:spPr>
        <p:txBody>
          <a:bodyPr/>
          <a:lstStyle/>
          <a:p>
            <a:pPr marL="0" indent="0" algn="l" rtl="0"/>
            <a:r>
              <a:rPr lang="fr-FR" sz="1600">
                <a:solidFill>
                  <a:srgbClr val="000000"/>
                </a:solidFill>
              </a:rPr>
              <a:t>Les messages OSPF sont utilisés pour créer et gérer trois bases de données OSPF, comme suit:</a:t>
            </a:r>
          </a:p>
          <a:p>
            <a:pPr marL="0" indent="0" algn="l"/>
            <a:endParaRPr lang="en-US" sz="1600" dirty="0">
              <a:solidFill>
                <a:srgbClr val="000000"/>
              </a:solidFill>
            </a:endParaRPr>
          </a:p>
        </p:txBody>
      </p:sp>
      <p:graphicFrame>
        <p:nvGraphicFramePr>
          <p:cNvPr id="6" name="Table 5">
            <a:extLst>
              <a:ext uri="{FF2B5EF4-FFF2-40B4-BE49-F238E27FC236}">
                <a16:creationId xmlns:a16="http://schemas.microsoft.com/office/drawing/2014/main" xmlns:c15="http://schemas.microsoft.com/office/drawing/2012/chart" xmlns:c="http://schemas.openxmlformats.org/drawingml/2006/chart" xmlns="" id="{C035E0F6-1590-2743-ACDB-974CED43EA7C}"/>
              </a:ext>
            </a:extLst>
          </p:cNvPr>
          <p:cNvGraphicFramePr>
            <a:graphicFrameLocks noGrp="1"/>
          </p:cNvGraphicFramePr>
          <p:nvPr>
            <p:extLst>
              <p:ext uri="{D42A27DB-BD31-4B8C-83A1-F6EECF244321}">
                <p14:modId xmlns:p14="http://schemas.microsoft.com/office/powerpoint/2010/main" val="2199423130"/>
              </p:ext>
            </p:extLst>
          </p:nvPr>
        </p:nvGraphicFramePr>
        <p:xfrm>
          <a:off x="389281" y="1364841"/>
          <a:ext cx="8280057" cy="3124200"/>
        </p:xfrm>
        <a:graphic>
          <a:graphicData uri="http://schemas.openxmlformats.org/drawingml/2006/table">
            <a:tbl>
              <a:tblPr firstRow="1" bandRow="1">
                <a:tableStyleId>{5C22544A-7EE6-4342-B048-85BDC9FD1C3A}</a:tableStyleId>
              </a:tblPr>
              <a:tblGrid>
                <a:gridCol w="987963">
                  <a:extLst>
                    <a:ext uri="{9D8B030D-6E8A-4147-A177-3AD203B41FA5}">
                      <a16:colId xmlns:a16="http://schemas.microsoft.com/office/drawing/2014/main" xmlns:c15="http://schemas.microsoft.com/office/drawing/2012/chart" xmlns:c="http://schemas.openxmlformats.org/drawingml/2006/chart" xmlns="" val="3422732320"/>
                    </a:ext>
                  </a:extLst>
                </a:gridCol>
                <a:gridCol w="993423">
                  <a:extLst>
                    <a:ext uri="{9D8B030D-6E8A-4147-A177-3AD203B41FA5}">
                      <a16:colId xmlns:a16="http://schemas.microsoft.com/office/drawing/2014/main" xmlns:c15="http://schemas.microsoft.com/office/drawing/2012/chart" xmlns:c="http://schemas.openxmlformats.org/drawingml/2006/chart" xmlns="" val="2245351421"/>
                    </a:ext>
                  </a:extLst>
                </a:gridCol>
                <a:gridCol w="6298671">
                  <a:extLst>
                    <a:ext uri="{9D8B030D-6E8A-4147-A177-3AD203B41FA5}">
                      <a16:colId xmlns:a16="http://schemas.microsoft.com/office/drawing/2014/main" xmlns:c15="http://schemas.microsoft.com/office/drawing/2012/chart" xmlns:c="http://schemas.openxmlformats.org/drawingml/2006/chart" xmlns="" val="2633712722"/>
                    </a:ext>
                  </a:extLst>
                </a:gridCol>
              </a:tblGrid>
              <a:tr h="210894">
                <a:tc>
                  <a:txBody>
                    <a:bodyPr/>
                    <a:lstStyle/>
                    <a:p>
                      <a:pPr algn="l" rtl="0" fontAlgn="ctr"/>
                      <a:r>
                        <a:rPr lang="fr-FR" sz="1200">
                          <a:effectLst/>
                        </a:rPr>
                        <a:t>Base de données</a:t>
                      </a:r>
                    </a:p>
                  </a:txBody>
                  <a:tcPr marL="47625" marR="47625" marT="47625" marB="47625" anchor="ctr"/>
                </a:tc>
                <a:tc>
                  <a:txBody>
                    <a:bodyPr/>
                    <a:lstStyle/>
                    <a:p>
                      <a:pPr algn="l" rtl="0" fontAlgn="ctr"/>
                      <a:r>
                        <a:rPr lang="fr-FR" sz="1200">
                          <a:effectLst/>
                        </a:rPr>
                        <a:t>Tableau</a:t>
                      </a:r>
                    </a:p>
                  </a:txBody>
                  <a:tcPr marL="47625" marR="47625" marT="47625" marB="47625" anchor="ctr"/>
                </a:tc>
                <a:tc>
                  <a:txBody>
                    <a:bodyPr/>
                    <a:lstStyle/>
                    <a:p>
                      <a:pPr algn="l" rtl="0" fontAlgn="ctr"/>
                      <a:r>
                        <a:rPr lang="fr-FR" sz="1200">
                          <a:effectLst/>
                        </a:rPr>
                        <a:t>Description</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2223893512"/>
                  </a:ext>
                </a:extLst>
              </a:tr>
              <a:tr h="790595">
                <a:tc>
                  <a:txBody>
                    <a:bodyPr/>
                    <a:lstStyle/>
                    <a:p>
                      <a:pPr rtl="0" fontAlgn="ctr"/>
                      <a:r>
                        <a:rPr lang="fr-FR" sz="1200" b="0">
                          <a:effectLst/>
                        </a:rPr>
                        <a:t>Base de données de contiguïté</a:t>
                      </a:r>
                    </a:p>
                  </a:txBody>
                  <a:tcPr marL="47625" marR="47625" marT="47625" marB="47625" anchor="ctr"/>
                </a:tc>
                <a:tc>
                  <a:txBody>
                    <a:bodyPr/>
                    <a:lstStyle/>
                    <a:p>
                      <a:pPr rtl="0" fontAlgn="ctr"/>
                      <a:r>
                        <a:rPr lang="fr-FR" sz="1200" b="0">
                          <a:effectLst/>
                        </a:rPr>
                        <a:t>Table de voisinage</a:t>
                      </a:r>
                    </a:p>
                  </a:txBody>
                  <a:tcPr marL="47625" marR="47625" marT="47625" marB="47625" anchor="ctr"/>
                </a:tc>
                <a:tc>
                  <a:txBody>
                    <a:bodyPr/>
                    <a:lstStyle/>
                    <a:p>
                      <a:pPr rtl="0" fontAlgn="ctr">
                        <a:buFont typeface="Arial" panose="020B0604020202020204" pitchFamily="34" charset="0"/>
                        <a:buChar char="•"/>
                      </a:pPr>
                      <a:r>
                        <a:rPr lang="fr-FR" sz="1200" b="0">
                          <a:effectLst/>
                        </a:rPr>
                        <a:t>Répertorie tous les routeurs voisins avec lesquels un routeur a établi une communication bidirectionnelle.</a:t>
                      </a:r>
                    </a:p>
                    <a:p>
                      <a:pPr rtl="0" fontAlgn="ctr">
                        <a:buFont typeface="Arial" panose="020B0604020202020204" pitchFamily="34" charset="0"/>
                        <a:buChar char="•"/>
                      </a:pPr>
                      <a:r>
                        <a:rPr lang="fr-FR" sz="1200" b="0">
                          <a:effectLst/>
                        </a:rPr>
                        <a:t>Cette table est unique pour chaque routeur</a:t>
                      </a:r>
                    </a:p>
                    <a:p>
                      <a:pPr rtl="0" fontAlgn="ctr">
                        <a:buFont typeface="Arial" panose="020B0604020202020204" pitchFamily="34" charset="0"/>
                        <a:buChar char="•"/>
                      </a:pPr>
                      <a:r>
                        <a:rPr lang="fr-FR" sz="1200" b="0">
                          <a:effectLst/>
                        </a:rPr>
                        <a:t>Accessible via la commande </a:t>
                      </a:r>
                      <a:r>
                        <a:rPr lang="fr-FR" sz="1200" b="1" i="0">
                          <a:effectLst/>
                          <a:latin typeface="Courier New" panose="02070309020205020404" pitchFamily="49" charset="0"/>
                          <a:cs typeface="Courier New" panose="02070309020205020404" pitchFamily="49" charset="0"/>
                        </a:rPr>
                        <a:t>show ip ospf neighbor </a:t>
                      </a:r>
                      <a:r>
                        <a:rPr lang="fr-FR" sz="1200" b="0">
                          <a:effectLst/>
                        </a:rPr>
                        <a:t>.</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1168337165"/>
                  </a:ext>
                </a:extLst>
              </a:tr>
              <a:tr h="790595">
                <a:tc>
                  <a:txBody>
                    <a:bodyPr/>
                    <a:lstStyle/>
                    <a:p>
                      <a:pPr rtl="0" fontAlgn="ctr"/>
                      <a:r>
                        <a:rPr lang="fr-FR" sz="1200" b="0">
                          <a:effectLst/>
                        </a:rPr>
                        <a:t>Base de données d'états de liens (LSDB)</a:t>
                      </a:r>
                    </a:p>
                  </a:txBody>
                  <a:tcPr marL="47625" marR="47625" marT="47625" marB="47625" anchor="ctr"/>
                </a:tc>
                <a:tc>
                  <a:txBody>
                    <a:bodyPr/>
                    <a:lstStyle/>
                    <a:p>
                      <a:pPr rtl="0" fontAlgn="ctr"/>
                      <a:r>
                        <a:rPr lang="fr-FR" sz="1200" b="0">
                          <a:effectLst/>
                        </a:rPr>
                        <a:t>Table topologique</a:t>
                      </a:r>
                    </a:p>
                  </a:txBody>
                  <a:tcPr marL="47625" marR="47625" marT="47625" marB="47625" anchor="ctr"/>
                </a:tc>
                <a:tc>
                  <a:txBody>
                    <a:bodyPr/>
                    <a:lstStyle/>
                    <a:p>
                      <a:pPr rtl="0" fontAlgn="ctr">
                        <a:buFont typeface="Arial" panose="020B0604020202020204" pitchFamily="34" charset="0"/>
                        <a:buChar char="•"/>
                      </a:pPr>
                      <a:r>
                        <a:rPr lang="fr-FR" sz="1200" b="0">
                          <a:effectLst/>
                        </a:rPr>
                        <a:t>Liste des informations relatives à tous les autres routeurs du réseau</a:t>
                      </a:r>
                    </a:p>
                    <a:p>
                      <a:pPr rtl="0" fontAlgn="ctr">
                        <a:buFont typeface="Arial" panose="020B0604020202020204" pitchFamily="34" charset="0"/>
                        <a:buChar char="•"/>
                      </a:pPr>
                      <a:r>
                        <a:rPr lang="fr-FR" sz="1200" b="0">
                          <a:effectLst/>
                        </a:rPr>
                        <a:t>La base de données représente le réseau LSDB.</a:t>
                      </a:r>
                    </a:p>
                    <a:p>
                      <a:pPr rtl="0" fontAlgn="ctr">
                        <a:buFont typeface="Arial" panose="020B0604020202020204" pitchFamily="34" charset="0"/>
                        <a:buChar char="•"/>
                      </a:pPr>
                      <a:r>
                        <a:rPr lang="fr-FR" sz="1200" b="0">
                          <a:effectLst/>
                        </a:rPr>
                        <a:t>Tous les routeurs au sein d'une zone possèdent des LSDB identiques</a:t>
                      </a:r>
                    </a:p>
                    <a:p>
                      <a:pPr rtl="0" fontAlgn="ctr">
                        <a:buFont typeface="Arial" panose="020B0604020202020204" pitchFamily="34" charset="0"/>
                        <a:buChar char="•"/>
                      </a:pPr>
                      <a:r>
                        <a:rPr lang="fr-FR" sz="1200" b="0">
                          <a:effectLst/>
                        </a:rPr>
                        <a:t>Accessible via la commande </a:t>
                      </a:r>
                      <a:r>
                        <a:rPr lang="fr-FR" sz="1200" b="1" i="0">
                          <a:effectLst/>
                          <a:latin typeface="Courier New" panose="02070309020205020404" pitchFamily="49" charset="0"/>
                          <a:cs typeface="Courier New" panose="02070309020205020404" pitchFamily="49" charset="0"/>
                        </a:rPr>
                        <a:t>show ip ospf database </a:t>
                      </a:r>
                      <a:r>
                        <a:rPr lang="fr-FR" sz="1200" b="0">
                          <a:effectLst/>
                        </a:rPr>
                        <a:t>.</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1226137261"/>
                  </a:ext>
                </a:extLst>
              </a:tr>
              <a:tr h="935753">
                <a:tc>
                  <a:txBody>
                    <a:bodyPr/>
                    <a:lstStyle/>
                    <a:p>
                      <a:pPr rtl="0" fontAlgn="ctr"/>
                      <a:r>
                        <a:rPr lang="fr-FR" sz="1200" b="0">
                          <a:effectLst/>
                        </a:rPr>
                        <a:t>Base de données de réacheminement</a:t>
                      </a:r>
                    </a:p>
                  </a:txBody>
                  <a:tcPr marL="47625" marR="47625" marT="47625" marB="47625" anchor="ctr"/>
                </a:tc>
                <a:tc>
                  <a:txBody>
                    <a:bodyPr/>
                    <a:lstStyle/>
                    <a:p>
                      <a:pPr rtl="0" fontAlgn="ctr"/>
                      <a:r>
                        <a:rPr lang="fr-FR" sz="1200" b="0">
                          <a:effectLst/>
                        </a:rPr>
                        <a:t>Table de routage</a:t>
                      </a:r>
                    </a:p>
                  </a:txBody>
                  <a:tcPr marL="47625" marR="47625" marT="47625" marB="47625" anchor="ctr"/>
                </a:tc>
                <a:tc>
                  <a:txBody>
                    <a:bodyPr/>
                    <a:lstStyle/>
                    <a:p>
                      <a:pPr rtl="0" fontAlgn="ctr">
                        <a:buFont typeface="Arial" panose="020B0604020202020204" pitchFamily="34" charset="0"/>
                        <a:buChar char="•"/>
                      </a:pPr>
                      <a:r>
                        <a:rPr lang="fr-FR" sz="1200" b="0">
                          <a:effectLst/>
                        </a:rPr>
                        <a:t>Liste de routes générée lors de l'exécution d'un algorithme sur la base de données d'états de liens.</a:t>
                      </a:r>
                    </a:p>
                    <a:p>
                      <a:pPr rtl="0" fontAlgn="ctr">
                        <a:buFont typeface="Arial" panose="020B0604020202020204" pitchFamily="34" charset="0"/>
                        <a:buChar char="•"/>
                      </a:pPr>
                      <a:r>
                        <a:rPr lang="fr-FR" sz="1200" b="0">
                          <a:effectLst/>
                        </a:rPr>
                        <a:t>La table de routage de chaque routeur est unique et contient des informations sur les modalités (la façon et l'endroit) d'envoi des paquets aux autres routeurs</a:t>
                      </a:r>
                    </a:p>
                    <a:p>
                      <a:pPr rtl="0" fontAlgn="ctr">
                        <a:buFont typeface="Arial" panose="020B0604020202020204" pitchFamily="34" charset="0"/>
                        <a:buChar char="•"/>
                      </a:pPr>
                      <a:r>
                        <a:rPr lang="fr-FR" sz="1200" b="0">
                          <a:effectLst/>
                        </a:rPr>
                        <a:t>Accessible via la commande </a:t>
                      </a:r>
                      <a:r>
                        <a:rPr lang="fr-FR" sz="1200" b="1" i="0">
                          <a:effectLst/>
                          <a:latin typeface="Courier New" panose="02070309020205020404" pitchFamily="49" charset="0"/>
                          <a:cs typeface="Courier New" panose="02070309020205020404" pitchFamily="49" charset="0"/>
                        </a:rPr>
                        <a:t>show ip route </a:t>
                      </a:r>
                      <a:r>
                        <a:rPr lang="fr-FR" sz="1200" b="0">
                          <a:effectLst/>
                        </a:rPr>
                        <a:t>.</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1793819037"/>
                  </a:ext>
                </a:extLst>
              </a:tr>
            </a:tbl>
          </a:graphicData>
        </a:graphic>
      </p:graphicFrame>
    </p:spTree>
    <p:extLst>
      <p:ext uri="{BB962C8B-B14F-4D97-AF65-F5344CB8AC3E}">
        <p14:creationId xmlns:p14="http://schemas.microsoft.com/office/powerpoint/2010/main" val="279068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lnSpc>
                <a:spcPct val="100000"/>
              </a:lnSpc>
            </a:pPr>
            <a:r>
              <a:rPr lang="fr-FR" sz="1600" dirty="0"/>
              <a:t>Caractéristiques du protocole OSPF</a:t>
            </a:r>
            <a:r>
              <a:rPr lang="en-US" dirty="0"/>
              <a:t/>
            </a:r>
            <a:br>
              <a:rPr lang="en-US" dirty="0"/>
            </a:br>
            <a:r>
              <a:rPr lang="fr-FR" sz="2400" dirty="0"/>
              <a:t>Composants du protocole OSPF (Suite)</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153383C8-4130-674A-8D44-C5C315B52B8C}"/>
              </a:ext>
            </a:extLst>
          </p:cNvPr>
          <p:cNvSpPr>
            <a:spLocks noGrp="1"/>
          </p:cNvSpPr>
          <p:nvPr>
            <p:ph idx="1"/>
          </p:nvPr>
        </p:nvSpPr>
        <p:spPr>
          <a:xfrm>
            <a:off x="474662" y="731837"/>
            <a:ext cx="8280057" cy="1907191"/>
          </a:xfrm>
        </p:spPr>
        <p:txBody>
          <a:bodyPr/>
          <a:lstStyle/>
          <a:p>
            <a:pPr marL="342900" indent="-342900" algn="l" rtl="0">
              <a:buFont typeface="Arial" panose="020B0604020202020204" pitchFamily="34" charset="0"/>
              <a:buChar char="•"/>
            </a:pPr>
            <a:r>
              <a:rPr lang="fr-FR" sz="1600" dirty="0">
                <a:solidFill>
                  <a:srgbClr val="000000"/>
                </a:solidFill>
              </a:rPr>
              <a:t>Le routeur crée la table topologique à l'aide des résultats des calculs basés sur l'algorithme SPF de </a:t>
            </a:r>
            <a:r>
              <a:rPr lang="fr-FR" sz="1600" dirty="0" err="1">
                <a:solidFill>
                  <a:srgbClr val="000000"/>
                </a:solidFill>
              </a:rPr>
              <a:t>Dijkstra</a:t>
            </a:r>
            <a:r>
              <a:rPr lang="fr-FR" sz="1600" dirty="0">
                <a:solidFill>
                  <a:srgbClr val="000000"/>
                </a:solidFill>
              </a:rPr>
              <a:t>. L'algorithme SPF est basé sur le coût cumulé permettant d'atteindre une destination.</a:t>
            </a:r>
          </a:p>
          <a:p>
            <a:pPr marL="342900" indent="-342900" algn="l" rtl="0">
              <a:buFont typeface="Arial" panose="020B0604020202020204" pitchFamily="34" charset="0"/>
              <a:buChar char="•"/>
            </a:pPr>
            <a:r>
              <a:rPr lang="fr-FR" sz="1600" dirty="0">
                <a:solidFill>
                  <a:srgbClr val="000000"/>
                </a:solidFill>
              </a:rPr>
              <a:t>L'algorithme SPF crée une arborescence SPF en plaçant chaque routeur à la racine de l'arborescence et en calculant le plus court chemin vers chaque nœud. L'arborescence SPF est ensuite utilisée pour calculer les meilleures routes. Le protocole OSPF insère les meilleures routes dans la base de données de réacheminement, qui est utilisée pour créer la table de routage.</a:t>
            </a:r>
          </a:p>
          <a:p>
            <a:pPr marL="342900" indent="-342900" algn="l">
              <a:buFont typeface="Arial" panose="020B0604020202020204" pitchFamily="34" charset="0"/>
              <a:buChar char="•"/>
            </a:pPr>
            <a:endParaRPr lang="en-US" sz="1600" dirty="0">
              <a:solidFill>
                <a:srgbClr val="000000"/>
              </a:solidFill>
            </a:endParaRPr>
          </a:p>
        </p:txBody>
      </p:sp>
      <p:pic>
        <p:nvPicPr>
          <p:cNvPr id="8" name="Picture 7">
            <a:extLst>
              <a:ext uri="{FF2B5EF4-FFF2-40B4-BE49-F238E27FC236}">
                <a16:creationId xmlns:a16="http://schemas.microsoft.com/office/drawing/2014/main" xmlns:c15="http://schemas.microsoft.com/office/drawing/2012/chart" xmlns:c="http://schemas.openxmlformats.org/drawingml/2006/chart" xmlns="" id="{CC28FC46-44B4-9345-A41F-879539E5341C}"/>
              </a:ext>
            </a:extLst>
          </p:cNvPr>
          <p:cNvPicPr>
            <a:picLocks noChangeAspect="1"/>
          </p:cNvPicPr>
          <p:nvPr/>
        </p:nvPicPr>
        <p:blipFill>
          <a:blip r:embed="rId3"/>
          <a:stretch>
            <a:fillRect/>
          </a:stretch>
        </p:blipFill>
        <p:spPr>
          <a:xfrm>
            <a:off x="2040555" y="2918718"/>
            <a:ext cx="4487124" cy="1503539"/>
          </a:xfrm>
          <a:prstGeom prst="rect">
            <a:avLst/>
          </a:prstGeom>
        </p:spPr>
      </p:pic>
    </p:spTree>
    <p:extLst>
      <p:ext uri="{BB962C8B-B14F-4D97-AF65-F5344CB8AC3E}">
        <p14:creationId xmlns:p14="http://schemas.microsoft.com/office/powerpoint/2010/main" val="3707804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lnSpc>
                <a:spcPct val="100000"/>
              </a:lnSpc>
            </a:pPr>
            <a:r>
              <a:rPr lang="fr-FR" sz="1600" dirty="0"/>
              <a:t>Caractéristiques du protocole OSPF</a:t>
            </a:r>
            <a:r>
              <a:rPr lang="en-US" dirty="0"/>
              <a:t/>
            </a:r>
            <a:br>
              <a:rPr lang="en-US" dirty="0"/>
            </a:br>
            <a:r>
              <a:rPr lang="fr-FR" sz="2400" dirty="0"/>
              <a:t>Fonctionnement de l’état de liens</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18C4A81B-1B6D-2D44-8E46-EED127FF970F}"/>
              </a:ext>
            </a:extLst>
          </p:cNvPr>
          <p:cNvSpPr>
            <a:spLocks noGrp="1"/>
          </p:cNvSpPr>
          <p:nvPr>
            <p:ph idx="1"/>
          </p:nvPr>
        </p:nvSpPr>
        <p:spPr>
          <a:xfrm>
            <a:off x="474662" y="731837"/>
            <a:ext cx="8280057" cy="3689897"/>
          </a:xfrm>
        </p:spPr>
        <p:txBody>
          <a:bodyPr/>
          <a:lstStyle/>
          <a:p>
            <a:pPr marL="0" indent="0" algn="l" rtl="0"/>
            <a:r>
              <a:rPr lang="fr-FR" sz="1600">
                <a:solidFill>
                  <a:srgbClr val="000000"/>
                </a:solidFill>
              </a:rPr>
              <a:t>Pour mettre à jour les informations de routage, les routeurs OSPF effectuent le processus de routage à état de liens générique qui suit afin d'atteindre un état de convergence: Voici les étapes de routage d'état de lien qui sont effectuées par un routeur:</a:t>
            </a:r>
          </a:p>
          <a:p>
            <a:pPr marL="342900" indent="-342900" algn="l" rtl="0">
              <a:buFont typeface="+mj-lt"/>
              <a:buAutoNum type="arabicPeriod"/>
            </a:pPr>
            <a:r>
              <a:rPr lang="fr-FR" sz="1600">
                <a:solidFill>
                  <a:srgbClr val="000000"/>
                </a:solidFill>
              </a:rPr>
              <a:t>Établissement des contiguïtés de voisinage</a:t>
            </a:r>
          </a:p>
          <a:p>
            <a:pPr marL="342900" indent="-342900" algn="l" rtl="0">
              <a:buFont typeface="+mj-lt"/>
              <a:buAutoNum type="arabicPeriod"/>
            </a:pPr>
            <a:r>
              <a:rPr lang="fr-FR" sz="1600">
                <a:solidFill>
                  <a:srgbClr val="000000"/>
                </a:solidFill>
              </a:rPr>
              <a:t>Échange d'annonces à état de liens</a:t>
            </a:r>
          </a:p>
          <a:p>
            <a:pPr marL="342900" indent="-342900" algn="l" rtl="0">
              <a:buFont typeface="+mj-lt"/>
              <a:buAutoNum type="arabicPeriod"/>
            </a:pPr>
            <a:r>
              <a:rPr lang="fr-FR" sz="1600">
                <a:solidFill>
                  <a:srgbClr val="000000"/>
                </a:solidFill>
              </a:rPr>
              <a:t>Créer la base de données de l'état des liens</a:t>
            </a:r>
          </a:p>
          <a:p>
            <a:pPr marL="342900" indent="-342900" algn="l" rtl="0">
              <a:buFont typeface="+mj-lt"/>
              <a:buAutoNum type="arabicPeriod"/>
            </a:pPr>
            <a:r>
              <a:rPr lang="fr-FR" sz="1600">
                <a:solidFill>
                  <a:srgbClr val="000000"/>
                </a:solidFill>
              </a:rPr>
              <a:t>Exécution de l'algorithme SPF</a:t>
            </a:r>
          </a:p>
          <a:p>
            <a:pPr marL="342900" indent="-342900" algn="l" rtl="0">
              <a:buFont typeface="+mj-lt"/>
              <a:buAutoNum type="arabicPeriod"/>
            </a:pPr>
            <a:r>
              <a:rPr lang="fr-FR" sz="1600">
                <a:solidFill>
                  <a:srgbClr val="000000"/>
                </a:solidFill>
              </a:rPr>
              <a:t>Choisissez la meilleure route</a:t>
            </a:r>
          </a:p>
          <a:p>
            <a:pPr marL="0" indent="0" algn="l"/>
            <a:endParaRPr lang="en-US" sz="1600" dirty="0">
              <a:solidFill>
                <a:srgbClr val="000000"/>
              </a:solidFill>
            </a:endParaRPr>
          </a:p>
        </p:txBody>
      </p:sp>
    </p:spTree>
    <p:extLst>
      <p:ext uri="{BB962C8B-B14F-4D97-AF65-F5344CB8AC3E}">
        <p14:creationId xmlns:p14="http://schemas.microsoft.com/office/powerpoint/2010/main" val="237311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lnSpc>
                <a:spcPct val="100000"/>
              </a:lnSpc>
            </a:pPr>
            <a:r>
              <a:rPr lang="fr-FR" sz="1600" dirty="0"/>
              <a:t>Caractéristiques du protocole OSPF</a:t>
            </a:r>
            <a:r>
              <a:rPr lang="en-US" dirty="0"/>
              <a:t/>
            </a:r>
            <a:br>
              <a:rPr lang="en-US" dirty="0"/>
            </a:br>
            <a:r>
              <a:rPr lang="fr-FR" sz="2400" dirty="0"/>
              <a:t>OSPF à zone unique et multiple</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71662DEC-E6AB-4A4A-8C71-80C68C9D81FB}"/>
              </a:ext>
            </a:extLst>
          </p:cNvPr>
          <p:cNvSpPr>
            <a:spLocks noGrp="1"/>
          </p:cNvSpPr>
          <p:nvPr>
            <p:ph idx="1"/>
          </p:nvPr>
        </p:nvSpPr>
        <p:spPr>
          <a:xfrm>
            <a:off x="188926" y="633597"/>
            <a:ext cx="8856833" cy="2196558"/>
          </a:xfrm>
        </p:spPr>
        <p:txBody>
          <a:bodyPr/>
          <a:lstStyle/>
          <a:p>
            <a:pPr marL="0" indent="0" algn="l" rtl="0"/>
            <a:r>
              <a:rPr lang="fr-FR" sz="1600" dirty="0">
                <a:solidFill>
                  <a:srgbClr val="000000"/>
                </a:solidFill>
              </a:rPr>
              <a:t>Pour une efficacité et une évolutivité supérieures, le protocole OSPF prend en charge le routage hiérarchique à l'aide de zones. Une zone OSPF est un groupe de routeurs qui partagent les mêmes informations d'état de liens dans leurs LSDB. Le protocole OSPF peut être implémenté de deux manières différentes:</a:t>
            </a:r>
          </a:p>
          <a:p>
            <a:pPr marL="342900" indent="-342900" algn="l" rtl="0">
              <a:buFont typeface="Arial" panose="020B0604020202020204" pitchFamily="34" charset="0"/>
              <a:buChar char="•"/>
            </a:pPr>
            <a:r>
              <a:rPr lang="fr-FR" sz="1600" b="1" dirty="0">
                <a:solidFill>
                  <a:srgbClr val="000000"/>
                </a:solidFill>
              </a:rPr>
              <a:t>OSPF à zone unique</a:t>
            </a:r>
            <a:r>
              <a:rPr lang="fr-FR" sz="1600" dirty="0">
                <a:solidFill>
                  <a:srgbClr val="000000"/>
                </a:solidFill>
              </a:rPr>
              <a:t> - Tous les routeurs sont dans une zone. La meilleure pratique consiste à utiliser la zone 0. </a:t>
            </a:r>
          </a:p>
          <a:p>
            <a:pPr marL="342900" indent="-342900" algn="l" rtl="0">
              <a:buFont typeface="Arial" panose="020B0604020202020204" pitchFamily="34" charset="0"/>
              <a:buChar char="•"/>
            </a:pPr>
            <a:r>
              <a:rPr lang="fr-FR" sz="1600" b="1" dirty="0">
                <a:solidFill>
                  <a:srgbClr val="000000"/>
                </a:solidFill>
              </a:rPr>
              <a:t>OSPF à zone plusieurs </a:t>
            </a:r>
            <a:r>
              <a:rPr lang="fr-FR" sz="1600" dirty="0">
                <a:solidFill>
                  <a:srgbClr val="000000"/>
                </a:solidFill>
              </a:rPr>
              <a:t> - le protocole OSPF est mis en œuvre à l'aide de plusieurs zones, de façon hiérarchique. Toutes les zones doivent se connecter à la zone de réseau fédérateur (zone 0). Les routeurs qui relient les zones entre elles sont des routeurs ABR (Area Border Router).</a:t>
            </a:r>
          </a:p>
          <a:p>
            <a:pPr marL="0" indent="0" algn="l" rtl="0"/>
            <a:r>
              <a:rPr lang="fr-FR" sz="1600" dirty="0">
                <a:solidFill>
                  <a:srgbClr val="000000"/>
                </a:solidFill>
              </a:rPr>
              <a:t>Ce module se concentre sur l'OSPF à zone unique.</a:t>
            </a:r>
          </a:p>
          <a:p>
            <a:pPr marL="342900" indent="-342900" algn="l">
              <a:buFont typeface="Arial" panose="020B0604020202020204" pitchFamily="34" charset="0"/>
              <a:buChar char="•"/>
            </a:pPr>
            <a:endParaRPr lang="en-US" sz="1600" dirty="0">
              <a:solidFill>
                <a:srgbClr val="000000"/>
              </a:solidFill>
            </a:endParaRPr>
          </a:p>
        </p:txBody>
      </p:sp>
      <p:pic>
        <p:nvPicPr>
          <p:cNvPr id="2" name="Picture 1">
            <a:extLst>
              <a:ext uri="{FF2B5EF4-FFF2-40B4-BE49-F238E27FC236}">
                <a16:creationId xmlns:a16="http://schemas.microsoft.com/office/drawing/2014/main" xmlns:c15="http://schemas.microsoft.com/office/drawing/2012/chart" xmlns:c="http://schemas.openxmlformats.org/drawingml/2006/chart" xmlns="" id="{E263B451-9F15-4344-B994-D17D2FE31480}"/>
              </a:ext>
            </a:extLst>
          </p:cNvPr>
          <p:cNvPicPr>
            <a:picLocks noChangeAspect="1"/>
          </p:cNvPicPr>
          <p:nvPr/>
        </p:nvPicPr>
        <p:blipFill>
          <a:blip r:embed="rId3"/>
          <a:stretch>
            <a:fillRect/>
          </a:stretch>
        </p:blipFill>
        <p:spPr>
          <a:xfrm>
            <a:off x="1178896" y="3623436"/>
            <a:ext cx="4618211" cy="1332444"/>
          </a:xfrm>
          <a:prstGeom prst="rect">
            <a:avLst/>
          </a:prstGeom>
        </p:spPr>
      </p:pic>
    </p:spTree>
    <p:extLst>
      <p:ext uri="{BB962C8B-B14F-4D97-AF65-F5344CB8AC3E}">
        <p14:creationId xmlns:p14="http://schemas.microsoft.com/office/powerpoint/2010/main" val="135605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lnSpc>
                <a:spcPct val="100000"/>
              </a:lnSpc>
            </a:pPr>
            <a:r>
              <a:rPr lang="fr-FR" sz="1600" dirty="0"/>
              <a:t>Caractéristiques du protocole OSPF</a:t>
            </a:r>
            <a:r>
              <a:rPr lang="en-US" dirty="0"/>
              <a:t/>
            </a:r>
            <a:br>
              <a:rPr lang="en-US" dirty="0"/>
            </a:br>
            <a:r>
              <a:rPr lang="fr-FR" sz="2400" dirty="0"/>
              <a:t>OSPF à zone multiple</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551528B5-BD96-5248-BA8C-DFCAE1E87940}"/>
              </a:ext>
            </a:extLst>
          </p:cNvPr>
          <p:cNvSpPr>
            <a:spLocks noGrp="1"/>
          </p:cNvSpPr>
          <p:nvPr>
            <p:ph idx="1"/>
          </p:nvPr>
        </p:nvSpPr>
        <p:spPr>
          <a:xfrm>
            <a:off x="120912" y="731837"/>
            <a:ext cx="8909733" cy="2739801"/>
          </a:xfrm>
        </p:spPr>
        <p:txBody>
          <a:bodyPr/>
          <a:lstStyle/>
          <a:p>
            <a:pPr marL="285750" indent="-285750" algn="l" rtl="0">
              <a:buFont typeface="Arial" panose="020B0604020202020204" pitchFamily="34" charset="0"/>
              <a:buChar char="•"/>
            </a:pPr>
            <a:r>
              <a:rPr lang="fr-FR" sz="1600" dirty="0">
                <a:solidFill>
                  <a:srgbClr val="000000"/>
                </a:solidFill>
              </a:rPr>
              <a:t>Les options de conception d'une topologie hiérarchique avec le protocole OSPF à zones multiples présentent les avantages suivants:</a:t>
            </a:r>
          </a:p>
          <a:p>
            <a:pPr marL="358835" lvl="1" indent="-285750" rtl="0">
              <a:buFont typeface="Arial" panose="020B0604020202020204" pitchFamily="34" charset="0"/>
              <a:buChar char="•"/>
            </a:pPr>
            <a:r>
              <a:rPr lang="fr-FR" sz="1600" b="1" dirty="0">
                <a:solidFill>
                  <a:srgbClr val="000000"/>
                </a:solidFill>
              </a:rPr>
              <a:t>Tables de routage plus petites</a:t>
            </a:r>
            <a:r>
              <a:rPr lang="fr-FR" sz="1600" dirty="0">
                <a:solidFill>
                  <a:srgbClr val="000000"/>
                </a:solidFill>
              </a:rPr>
              <a:t> - Les tables sont plus petites parce qu'il y a moins d'entrées de table d'acheminement. Cela est dû au fait que les adresses réseau peuvent être résumées entre les zones. La récapitulation de route n'est pas activée par défaut.</a:t>
            </a:r>
          </a:p>
          <a:p>
            <a:pPr marL="358835" lvl="1" indent="-285750" rtl="0">
              <a:buFont typeface="Arial" panose="020B0604020202020204" pitchFamily="34" charset="0"/>
              <a:buChar char="•"/>
            </a:pPr>
            <a:r>
              <a:rPr lang="fr-FR" sz="1600" b="1" dirty="0">
                <a:solidFill>
                  <a:srgbClr val="000000"/>
                </a:solidFill>
              </a:rPr>
              <a:t>Réduction de la charge de mise à jour des états de liens</a:t>
            </a:r>
            <a:r>
              <a:rPr lang="fr-FR" sz="1600" dirty="0">
                <a:solidFill>
                  <a:srgbClr val="000000"/>
                </a:solidFill>
              </a:rPr>
              <a:t> - La conception d'un plan de routage OSPF à zones multiples avec des zones de petite taille permet de minimiser la puissance de calcul et la mémoire requises.</a:t>
            </a:r>
          </a:p>
          <a:p>
            <a:pPr marL="358835" lvl="1" indent="-285750" rtl="0">
              <a:buFont typeface="Arial" panose="020B0604020202020204" pitchFamily="34" charset="0"/>
              <a:buChar char="•"/>
            </a:pPr>
            <a:r>
              <a:rPr lang="fr-FR" sz="1600" b="1" dirty="0">
                <a:solidFill>
                  <a:srgbClr val="000000"/>
                </a:solidFill>
              </a:rPr>
              <a:t>Réduction de la fréquence des calculs SPF</a:t>
            </a:r>
            <a:r>
              <a:rPr lang="fr-FR" sz="1600" dirty="0">
                <a:solidFill>
                  <a:srgbClr val="000000"/>
                </a:solidFill>
              </a:rPr>
              <a:t> - OSPF à zone multiple localise l'impact d'une modification topologique au sein d'une zone. Par exemple, l'impact des mises à jour de routage est limité parce que l'inondation des paquets LSA s'arrête à la limite de zone.</a:t>
            </a:r>
          </a:p>
          <a:p>
            <a:pPr marL="285750" indent="-285750" algn="l">
              <a:buFont typeface="Arial" panose="020B0604020202020204" pitchFamily="34" charset="0"/>
              <a:buChar char="•"/>
            </a:pPr>
            <a:endParaRPr lang="en-US" sz="1600" dirty="0">
              <a:solidFill>
                <a:srgbClr val="000000"/>
              </a:solidFill>
            </a:endParaRPr>
          </a:p>
        </p:txBody>
      </p:sp>
      <p:pic>
        <p:nvPicPr>
          <p:cNvPr id="2" name="Picture 1">
            <a:extLst>
              <a:ext uri="{FF2B5EF4-FFF2-40B4-BE49-F238E27FC236}">
                <a16:creationId xmlns:a16="http://schemas.microsoft.com/office/drawing/2014/main" xmlns:c15="http://schemas.microsoft.com/office/drawing/2012/chart" xmlns:c="http://schemas.openxmlformats.org/drawingml/2006/chart" xmlns="" id="{D151DFD1-C780-4728-9C74-2D8F8237C46A}"/>
              </a:ext>
            </a:extLst>
          </p:cNvPr>
          <p:cNvPicPr>
            <a:picLocks noChangeAspect="1"/>
          </p:cNvPicPr>
          <p:nvPr/>
        </p:nvPicPr>
        <p:blipFill>
          <a:blip r:embed="rId3"/>
          <a:stretch>
            <a:fillRect/>
          </a:stretch>
        </p:blipFill>
        <p:spPr>
          <a:xfrm>
            <a:off x="2420574" y="3632251"/>
            <a:ext cx="3336515" cy="1239399"/>
          </a:xfrm>
          <a:prstGeom prst="rect">
            <a:avLst/>
          </a:prstGeom>
        </p:spPr>
      </p:pic>
    </p:spTree>
    <p:extLst>
      <p:ext uri="{BB962C8B-B14F-4D97-AF65-F5344CB8AC3E}">
        <p14:creationId xmlns:p14="http://schemas.microsoft.com/office/powerpoint/2010/main" val="3779338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lnSpc>
                <a:spcPct val="100000"/>
              </a:lnSpc>
            </a:pPr>
            <a:r>
              <a:rPr lang="fr-FR" sz="1600" dirty="0"/>
              <a:t>Caractéristiques du protocole OSPF</a:t>
            </a:r>
            <a:r>
              <a:rPr lang="en-US" dirty="0"/>
              <a:t/>
            </a:r>
            <a:br>
              <a:rPr lang="en-US" dirty="0"/>
            </a:br>
            <a:r>
              <a:rPr lang="fr-FR" sz="2400" dirty="0"/>
              <a:t>OSPFv3</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C61DCC6F-93E7-9746-996A-D15CF20AB955}"/>
              </a:ext>
            </a:extLst>
          </p:cNvPr>
          <p:cNvSpPr>
            <a:spLocks noGrp="1"/>
          </p:cNvSpPr>
          <p:nvPr>
            <p:ph idx="1"/>
          </p:nvPr>
        </p:nvSpPr>
        <p:spPr>
          <a:xfrm>
            <a:off x="474662" y="731837"/>
            <a:ext cx="8280057" cy="3689897"/>
          </a:xfrm>
        </p:spPr>
        <p:txBody>
          <a:bodyPr/>
          <a:lstStyle/>
          <a:p>
            <a:pPr marL="342900" indent="-342900" algn="l" rtl="0">
              <a:buFont typeface="Arial" panose="020B0604020202020204" pitchFamily="34" charset="0"/>
              <a:buChar char="•"/>
            </a:pPr>
            <a:r>
              <a:rPr lang="fr-FR" sz="1600">
                <a:solidFill>
                  <a:srgbClr val="000000"/>
                </a:solidFill>
              </a:rPr>
              <a:t>OSPFv3 est l'équivalent OSPFv2 pour l'échange de préfixes IPv6. L'OSPFv3 échange des informations de routage pour renseigner la table de routage IPv6 avec des préfixes distants.</a:t>
            </a:r>
          </a:p>
          <a:p>
            <a:pPr marL="415985" lvl="1" indent="-342900" rtl="0">
              <a:buFont typeface="Arial" panose="020B0604020202020204" pitchFamily="34" charset="0"/>
              <a:buChar char="•"/>
            </a:pPr>
            <a:r>
              <a:rPr lang="fr-FR" sz="1600" b="1">
                <a:solidFill>
                  <a:srgbClr val="000000"/>
                </a:solidFill>
              </a:rPr>
              <a:t>Remarque</a:t>
            </a:r>
            <a:r>
              <a:rPr lang="fr-FR" sz="1600">
                <a:solidFill>
                  <a:srgbClr val="000000"/>
                </a:solidFill>
              </a:rPr>
              <a:t>: Grâce à la fonctionnalité de familles d'adresses OSPFv3, OSPFv3 prend en charge à la fois les protocoles IPv4 et IPv6. Les familles d'adresses OSPF ne font pas partie des thèmes abordés dans ce programme d'études.</a:t>
            </a:r>
          </a:p>
          <a:p>
            <a:pPr marL="342900" indent="-342900" algn="l" rtl="0">
              <a:buFont typeface="Arial" panose="020B0604020202020204" pitchFamily="34" charset="0"/>
              <a:buChar char="•"/>
            </a:pPr>
            <a:r>
              <a:rPr lang="fr-FR" sz="1600">
                <a:solidFill>
                  <a:srgbClr val="000000"/>
                </a:solidFill>
              </a:rPr>
              <a:t>OSPFv3 dispose des mêmes fonctionnalités qu'OSPFv2, à la différence près qu'il utilise IPv6 comme transport de couche réseau, en communiquant avec les homologues OSPFv3 et en annonçant les routes IPv6. OSPFv3 utilise également l'algorithme SPF comme moteur de calcul pour déterminer les meilleurs chemins dans l'ensemble du domaine de routage.</a:t>
            </a:r>
          </a:p>
          <a:p>
            <a:pPr marL="342900" indent="-342900" algn="l" rtl="0">
              <a:buFont typeface="Arial" panose="020B0604020202020204" pitchFamily="34" charset="0"/>
              <a:buChar char="•"/>
            </a:pPr>
            <a:r>
              <a:rPr lang="fr-FR" sz="1600">
                <a:solidFill>
                  <a:srgbClr val="000000"/>
                </a:solidFill>
              </a:rPr>
              <a:t>OSPFv3 a des processus distincts par rapport à son homologue IPv4. Les processus et les opérations sont fondamentalement les mêmes que dans le protocole de routage IPv4, mais ils fonctionnent indépendamment. </a:t>
            </a:r>
          </a:p>
        </p:txBody>
      </p:sp>
    </p:spTree>
    <p:extLst>
      <p:ext uri="{BB962C8B-B14F-4D97-AF65-F5344CB8AC3E}">
        <p14:creationId xmlns:p14="http://schemas.microsoft.com/office/powerpoint/2010/main" val="1384687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a:xfrm>
            <a:off x="1" y="50629"/>
            <a:ext cx="9144000" cy="757551"/>
          </a:xfrm>
        </p:spPr>
        <p:txBody>
          <a:bodyPr/>
          <a:lstStyle/>
          <a:p>
            <a:pPr rtl="0"/>
            <a:r>
              <a:rPr lang="fr-FR"/>
              <a:t>Instructor Materials – Module 1 Planning Guide</a:t>
            </a:r>
          </a:p>
        </p:txBody>
      </p:sp>
      <p:sp>
        <p:nvSpPr>
          <p:cNvPr id="4099" name="Rectangle 34"/>
          <p:cNvSpPr>
            <a:spLocks noGrp="1" noChangeArrowheads="1"/>
          </p:cNvSpPr>
          <p:nvPr>
            <p:ph idx="1"/>
          </p:nvPr>
        </p:nvSpPr>
        <p:spPr>
          <a:xfrm>
            <a:off x="145357" y="808179"/>
            <a:ext cx="8433035" cy="3773247"/>
          </a:xfrm>
        </p:spPr>
        <p:txBody>
          <a:bodyPr/>
          <a:lstStyle/>
          <a:p>
            <a:pPr marL="0" indent="0" rtl="0">
              <a:buNone/>
            </a:pPr>
            <a:r>
              <a:rPr lang="fr-FR"/>
              <a:t>This PowerPoint deck is divided in two parts:</a:t>
            </a:r>
          </a:p>
          <a:p>
            <a:pPr rtl="0">
              <a:buFont typeface="Arial" panose="020B0604020202020204" pitchFamily="34" charset="0"/>
              <a:buChar char="•"/>
            </a:pPr>
            <a:r>
              <a:rPr lang="fr-FR"/>
              <a:t>Instructor Planning Guide</a:t>
            </a:r>
          </a:p>
          <a:p>
            <a:pPr lvl="1" rtl="0">
              <a:buFont typeface="Arial" panose="020B0604020202020204" pitchFamily="34" charset="0"/>
              <a:buChar char="•"/>
            </a:pPr>
            <a:r>
              <a:rPr lang="fr-FR"/>
              <a:t>Information to help you become familiar with the module</a:t>
            </a:r>
          </a:p>
          <a:p>
            <a:pPr lvl="1" rtl="0">
              <a:buFont typeface="Arial" panose="020B0604020202020204" pitchFamily="34" charset="0"/>
              <a:buChar char="•"/>
            </a:pPr>
            <a:r>
              <a:rPr lang="fr-FR"/>
              <a:t>Teaching aids</a:t>
            </a:r>
          </a:p>
          <a:p>
            <a:pPr rtl="0">
              <a:buFont typeface="Arial" panose="020B0604020202020204" pitchFamily="34" charset="0"/>
              <a:buChar char="•"/>
            </a:pPr>
            <a:r>
              <a:rPr lang="fr-FR"/>
              <a:t>Instructor Class Presentation</a:t>
            </a:r>
          </a:p>
          <a:p>
            <a:pPr lvl="1" rtl="0">
              <a:buFont typeface="Arial" panose="020B0604020202020204" pitchFamily="34" charset="0"/>
              <a:buChar char="•"/>
            </a:pPr>
            <a:r>
              <a:rPr lang="fr-FR"/>
              <a:t>Optional slides that you can use in the classroom</a:t>
            </a:r>
          </a:p>
          <a:p>
            <a:pPr lvl="1" rtl="0">
              <a:buFont typeface="Arial" panose="020B0604020202020204" pitchFamily="34" charset="0"/>
              <a:buChar char="•"/>
            </a:pPr>
            <a:r>
              <a:rPr lang="fr-FR"/>
              <a:t>Begins on slide # 9</a:t>
            </a:r>
          </a:p>
          <a:p>
            <a:pPr marL="142875" lvl="1" indent="0" algn="ctr" rtl="0">
              <a:buNone/>
            </a:pPr>
            <a:r>
              <a:rPr lang="fr-FR" sz="1600" b="1"/>
              <a:t>Note</a:t>
            </a:r>
            <a:r>
              <a:rPr lang="fr-FR" sz="1600"/>
              <a:t>: Remove the Planning Guide from this presentation before sharing with anyone.</a:t>
            </a:r>
          </a:p>
          <a:p>
            <a:pPr marL="0" indent="0" rtl="0">
              <a:buNone/>
            </a:pPr>
            <a:r>
              <a:rPr lang="fr-FR" sz="1600" b="1">
                <a:solidFill>
                  <a:schemeClr val="accent4"/>
                </a:solidFill>
              </a:rPr>
              <a:t>For additional help and resources go to the Instructor Home Page and Course Resources for this course. You also can visit the professional development site on netacad.com, the official Cisco Networking Academy Facebook page, or Instructor Only FB group.</a:t>
            </a:r>
          </a:p>
        </p:txBody>
      </p:sp>
    </p:spTree>
    <p:custDataLst>
      <p:tags r:id="rId1"/>
    </p:custDataLst>
    <p:extLst>
      <p:ext uri="{BB962C8B-B14F-4D97-AF65-F5344CB8AC3E}">
        <p14:creationId xmlns:p14="http://schemas.microsoft.com/office/powerpoint/2010/main" val="2625469064"/>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pPr rtl="0"/>
            <a:r>
              <a:rPr lang="fr-FR">
                <a:solidFill>
                  <a:schemeClr val="accent5">
                    <a:lumMod val="40000"/>
                    <a:lumOff val="60000"/>
                  </a:schemeClr>
                </a:solidFill>
              </a:rPr>
              <a:t>1.2 Paquets OSPF</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r>
              <a:rPr lang="fr-FR" sz="1600"/>
              <a:t>Paquets OSPF</a:t>
            </a:r>
            <a:r>
              <a:rPr lang="en-US" dirty="0"/>
              <a:t/>
            </a:r>
            <a:br>
              <a:rPr lang="en-US" dirty="0"/>
            </a:br>
            <a:r>
              <a:rPr lang="fr-FR" sz="2400"/>
              <a:t>Vidéo - Paquets OSPF</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9E8510FB-F408-7149-9422-E4800A06D5D3}"/>
              </a:ext>
            </a:extLst>
          </p:cNvPr>
          <p:cNvSpPr>
            <a:spLocks noGrp="1"/>
          </p:cNvSpPr>
          <p:nvPr>
            <p:ph idx="1"/>
          </p:nvPr>
        </p:nvSpPr>
        <p:spPr>
          <a:xfrm>
            <a:off x="474662" y="731837"/>
            <a:ext cx="8280057" cy="3689897"/>
          </a:xfrm>
        </p:spPr>
        <p:txBody>
          <a:bodyPr/>
          <a:lstStyle/>
          <a:p>
            <a:pPr marL="0" indent="0" algn="l" rtl="0"/>
            <a:r>
              <a:rPr lang="fr-FR" sz="1600">
                <a:solidFill>
                  <a:srgbClr val="000000"/>
                </a:solidFill>
              </a:rPr>
              <a:t>Cette vidéo présentera les points suivants :</a:t>
            </a:r>
          </a:p>
          <a:p>
            <a:pPr marL="342900" indent="-342900" algn="l" rtl="0">
              <a:buFont typeface="Arial" panose="020B0604020202020204" pitchFamily="34" charset="0"/>
              <a:buChar char="•"/>
            </a:pPr>
            <a:r>
              <a:rPr lang="fr-FR" sz="1600">
                <a:solidFill>
                  <a:srgbClr val="000000"/>
                </a:solidFill>
              </a:rPr>
              <a:t>Hello</a:t>
            </a:r>
          </a:p>
          <a:p>
            <a:pPr marL="342900" indent="-342900" algn="l" rtl="0">
              <a:buFont typeface="Arial" panose="020B0604020202020204" pitchFamily="34" charset="0"/>
              <a:buChar char="•"/>
            </a:pPr>
            <a:r>
              <a:rPr lang="fr-FR" sz="1600">
                <a:solidFill>
                  <a:srgbClr val="000000"/>
                </a:solidFill>
              </a:rPr>
              <a:t>DBD (Database Description)</a:t>
            </a:r>
          </a:p>
          <a:p>
            <a:pPr marL="342900" indent="-342900" algn="l" rtl="0">
              <a:buFont typeface="Arial" panose="020B0604020202020204" pitchFamily="34" charset="0"/>
              <a:buChar char="•"/>
            </a:pPr>
            <a:r>
              <a:rPr lang="fr-FR" sz="1600">
                <a:solidFill>
                  <a:srgbClr val="000000"/>
                </a:solidFill>
              </a:rPr>
              <a:t>LSR (Link-State Request)</a:t>
            </a:r>
          </a:p>
          <a:p>
            <a:pPr marL="342900" indent="-342900" algn="l" rtl="0">
              <a:buFont typeface="Arial" panose="020B0604020202020204" pitchFamily="34" charset="0"/>
              <a:buChar char="•"/>
            </a:pPr>
            <a:r>
              <a:rPr lang="fr-FR" sz="1600">
                <a:solidFill>
                  <a:srgbClr val="000000"/>
                </a:solidFill>
              </a:rPr>
              <a:t>LSU (Link-State Update)</a:t>
            </a:r>
          </a:p>
          <a:p>
            <a:pPr marL="342900" indent="-342900" algn="l" rtl="0">
              <a:buFont typeface="Arial" panose="020B0604020202020204" pitchFamily="34" charset="0"/>
              <a:buChar char="•"/>
            </a:pPr>
            <a:r>
              <a:rPr lang="fr-FR" sz="1600">
                <a:solidFill>
                  <a:srgbClr val="000000"/>
                </a:solidFill>
              </a:rPr>
              <a:t>LSAck (Link-State Acknowledgment)</a:t>
            </a:r>
          </a:p>
        </p:txBody>
      </p:sp>
    </p:spTree>
    <p:extLst>
      <p:ext uri="{BB962C8B-B14F-4D97-AF65-F5344CB8AC3E}">
        <p14:creationId xmlns:p14="http://schemas.microsoft.com/office/powerpoint/2010/main" val="17585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lnSpc>
                <a:spcPct val="100000"/>
              </a:lnSpc>
            </a:pPr>
            <a:r>
              <a:rPr lang="fr-FR" sz="1600" dirty="0"/>
              <a:t>Paquets OSPF</a:t>
            </a:r>
            <a:r>
              <a:rPr lang="en-US" dirty="0"/>
              <a:t/>
            </a:r>
            <a:br>
              <a:rPr lang="en-US" dirty="0"/>
            </a:br>
            <a:r>
              <a:rPr lang="fr-FR" sz="2400" dirty="0"/>
              <a:t>Types de paquets OSPF</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694E527F-BF98-4A2C-875A-0B7869C1788C}"/>
              </a:ext>
            </a:extLst>
          </p:cNvPr>
          <p:cNvSpPr>
            <a:spLocks noGrp="1"/>
          </p:cNvSpPr>
          <p:nvPr>
            <p:ph idx="1"/>
          </p:nvPr>
        </p:nvSpPr>
        <p:spPr>
          <a:xfrm>
            <a:off x="474662" y="731838"/>
            <a:ext cx="8280057" cy="645550"/>
          </a:xfrm>
        </p:spPr>
        <p:txBody>
          <a:bodyPr/>
          <a:lstStyle/>
          <a:p>
            <a:pPr marL="0" indent="0" algn="l" rtl="0"/>
            <a:r>
              <a:rPr lang="fr-FR" sz="1600">
                <a:solidFill>
                  <a:srgbClr val="000000"/>
                </a:solidFill>
              </a:rPr>
              <a:t>Le tableau récapitule les cinq types différents de paquets d'état de liens (LSP) utilisés par OSPFv2. OSPFv3 utilise des types de paquets similaires.</a:t>
            </a:r>
          </a:p>
        </p:txBody>
      </p:sp>
      <p:graphicFrame>
        <p:nvGraphicFramePr>
          <p:cNvPr id="6" name="Table 6">
            <a:extLst>
              <a:ext uri="{FF2B5EF4-FFF2-40B4-BE49-F238E27FC236}">
                <a16:creationId xmlns:a16="http://schemas.microsoft.com/office/drawing/2014/main" xmlns:c15="http://schemas.microsoft.com/office/drawing/2012/chart" xmlns:c="http://schemas.openxmlformats.org/drawingml/2006/chart" xmlns="" id="{0FDFA63D-A8CB-4C1C-BF6C-D20F28D63967}"/>
              </a:ext>
            </a:extLst>
          </p:cNvPr>
          <p:cNvGraphicFramePr>
            <a:graphicFrameLocks noGrp="1"/>
          </p:cNvGraphicFramePr>
          <p:nvPr>
            <p:extLst>
              <p:ext uri="{D42A27DB-BD31-4B8C-83A1-F6EECF244321}">
                <p14:modId xmlns:p14="http://schemas.microsoft.com/office/powerpoint/2010/main" val="2476414893"/>
              </p:ext>
            </p:extLst>
          </p:nvPr>
        </p:nvGraphicFramePr>
        <p:xfrm>
          <a:off x="474661" y="1463674"/>
          <a:ext cx="8379971" cy="2678430"/>
        </p:xfrm>
        <a:graphic>
          <a:graphicData uri="http://schemas.openxmlformats.org/drawingml/2006/table">
            <a:tbl>
              <a:tblPr firstRow="1" bandRow="1">
                <a:tableStyleId>{5C22544A-7EE6-4342-B048-85BDC9FD1C3A}</a:tableStyleId>
              </a:tblPr>
              <a:tblGrid>
                <a:gridCol w="570589">
                  <a:extLst>
                    <a:ext uri="{9D8B030D-6E8A-4147-A177-3AD203B41FA5}">
                      <a16:colId xmlns:a16="http://schemas.microsoft.com/office/drawing/2014/main" xmlns:c15="http://schemas.microsoft.com/office/drawing/2012/chart" xmlns:c="http://schemas.openxmlformats.org/drawingml/2006/chart" xmlns="" val="437161920"/>
                    </a:ext>
                  </a:extLst>
                </a:gridCol>
                <a:gridCol w="3029039">
                  <a:extLst>
                    <a:ext uri="{9D8B030D-6E8A-4147-A177-3AD203B41FA5}">
                      <a16:colId xmlns:a16="http://schemas.microsoft.com/office/drawing/2014/main" xmlns:c15="http://schemas.microsoft.com/office/drawing/2012/chart" xmlns:c="http://schemas.openxmlformats.org/drawingml/2006/chart" xmlns="" val="383234256"/>
                    </a:ext>
                  </a:extLst>
                </a:gridCol>
                <a:gridCol w="4780343">
                  <a:extLst>
                    <a:ext uri="{9D8B030D-6E8A-4147-A177-3AD203B41FA5}">
                      <a16:colId xmlns:a16="http://schemas.microsoft.com/office/drawing/2014/main" xmlns:c15="http://schemas.microsoft.com/office/drawing/2012/chart" xmlns:c="http://schemas.openxmlformats.org/drawingml/2006/chart" xmlns="" val="642217950"/>
                    </a:ext>
                  </a:extLst>
                </a:gridCol>
              </a:tblGrid>
              <a:tr h="370840">
                <a:tc>
                  <a:txBody>
                    <a:bodyPr/>
                    <a:lstStyle/>
                    <a:p>
                      <a:pPr algn="l" rtl="0" fontAlgn="ctr"/>
                      <a:r>
                        <a:rPr lang="fr-FR" b="1">
                          <a:effectLst/>
                        </a:rPr>
                        <a:t>Type</a:t>
                      </a:r>
                    </a:p>
                  </a:txBody>
                  <a:tcPr marL="47625" marR="47625" marT="47625" marB="47625" anchor="ctr"/>
                </a:tc>
                <a:tc>
                  <a:txBody>
                    <a:bodyPr/>
                    <a:lstStyle/>
                    <a:p>
                      <a:pPr algn="l" rtl="0" fontAlgn="ctr"/>
                      <a:r>
                        <a:rPr lang="fr-FR" b="1">
                          <a:effectLst/>
                        </a:rPr>
                        <a:t>Nom du paquet</a:t>
                      </a:r>
                    </a:p>
                  </a:txBody>
                  <a:tcPr marL="47625" marR="47625" marT="47625" marB="47625" anchor="ctr"/>
                </a:tc>
                <a:tc>
                  <a:txBody>
                    <a:bodyPr/>
                    <a:lstStyle/>
                    <a:p>
                      <a:pPr algn="l" rtl="0" fontAlgn="ctr"/>
                      <a:r>
                        <a:rPr lang="fr-FR" b="1">
                          <a:effectLst/>
                        </a:rPr>
                        <a:t>Description</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827652468"/>
                  </a:ext>
                </a:extLst>
              </a:tr>
              <a:tr h="370840">
                <a:tc>
                  <a:txBody>
                    <a:bodyPr/>
                    <a:lstStyle/>
                    <a:p>
                      <a:pPr rtl="0" fontAlgn="ctr"/>
                      <a:r>
                        <a:rPr lang="fr-FR" b="0">
                          <a:effectLst/>
                        </a:rPr>
                        <a:t>1</a:t>
                      </a:r>
                    </a:p>
                  </a:txBody>
                  <a:tcPr marL="47625" marR="47625" marT="47625" marB="47625" anchor="ctr"/>
                </a:tc>
                <a:tc>
                  <a:txBody>
                    <a:bodyPr/>
                    <a:lstStyle/>
                    <a:p>
                      <a:pPr rtl="0" fontAlgn="ctr"/>
                      <a:r>
                        <a:rPr lang="fr-FR" b="0">
                          <a:effectLst/>
                        </a:rPr>
                        <a:t>Hello</a:t>
                      </a:r>
                    </a:p>
                  </a:txBody>
                  <a:tcPr marL="47625" marR="47625" marT="47625" marB="47625" anchor="ctr"/>
                </a:tc>
                <a:tc>
                  <a:txBody>
                    <a:bodyPr/>
                    <a:lstStyle/>
                    <a:p>
                      <a:pPr rtl="0" fontAlgn="ctr"/>
                      <a:r>
                        <a:rPr lang="fr-FR" b="0">
                          <a:effectLst/>
                        </a:rPr>
                        <a:t>Découvre les voisins et crée des contiguïtés entre eux</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4133330987"/>
                  </a:ext>
                </a:extLst>
              </a:tr>
              <a:tr h="370840">
                <a:tc>
                  <a:txBody>
                    <a:bodyPr/>
                    <a:lstStyle/>
                    <a:p>
                      <a:pPr rtl="0" fontAlgn="ctr"/>
                      <a:r>
                        <a:rPr lang="fr-FR" b="0">
                          <a:effectLst/>
                        </a:rPr>
                        <a:t>2</a:t>
                      </a:r>
                    </a:p>
                  </a:txBody>
                  <a:tcPr marL="47625" marR="47625" marT="47625" marB="47625" anchor="ctr"/>
                </a:tc>
                <a:tc>
                  <a:txBody>
                    <a:bodyPr/>
                    <a:lstStyle/>
                    <a:p>
                      <a:pPr rtl="0" fontAlgn="ctr"/>
                      <a:r>
                        <a:rPr lang="fr-FR" b="0">
                          <a:effectLst/>
                        </a:rPr>
                        <a:t>DBD (Database Description)</a:t>
                      </a:r>
                    </a:p>
                  </a:txBody>
                  <a:tcPr marL="47625" marR="47625" marT="47625" marB="47625" anchor="ctr"/>
                </a:tc>
                <a:tc>
                  <a:txBody>
                    <a:bodyPr/>
                    <a:lstStyle/>
                    <a:p>
                      <a:pPr rtl="0" fontAlgn="ctr"/>
                      <a:r>
                        <a:rPr lang="fr-FR" b="0">
                          <a:effectLst/>
                        </a:rPr>
                        <a:t>Vérifie la synchronisation de la base de données entre les routeurs</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2426783081"/>
                  </a:ext>
                </a:extLst>
              </a:tr>
              <a:tr h="370840">
                <a:tc>
                  <a:txBody>
                    <a:bodyPr/>
                    <a:lstStyle/>
                    <a:p>
                      <a:pPr rtl="0" fontAlgn="ctr"/>
                      <a:r>
                        <a:rPr lang="fr-FR" b="0">
                          <a:effectLst/>
                        </a:rPr>
                        <a:t>3</a:t>
                      </a:r>
                    </a:p>
                  </a:txBody>
                  <a:tcPr marL="47625" marR="47625" marT="47625" marB="47625" anchor="ctr"/>
                </a:tc>
                <a:tc>
                  <a:txBody>
                    <a:bodyPr/>
                    <a:lstStyle/>
                    <a:p>
                      <a:pPr rtl="0" fontAlgn="ctr"/>
                      <a:r>
                        <a:rPr lang="fr-FR" b="0">
                          <a:effectLst/>
                        </a:rPr>
                        <a:t>LSR (Link-State Request)</a:t>
                      </a:r>
                    </a:p>
                  </a:txBody>
                  <a:tcPr marL="47625" marR="47625" marT="47625" marB="47625" anchor="ctr"/>
                </a:tc>
                <a:tc>
                  <a:txBody>
                    <a:bodyPr/>
                    <a:lstStyle/>
                    <a:p>
                      <a:pPr rtl="0" fontAlgn="ctr"/>
                      <a:r>
                        <a:rPr lang="fr-FR" b="0">
                          <a:effectLst/>
                        </a:rPr>
                        <a:t>Demande des enregistrements d'état de liens spécifiques d'un routeur à un autre</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2444553229"/>
                  </a:ext>
                </a:extLst>
              </a:tr>
              <a:tr h="370840">
                <a:tc>
                  <a:txBody>
                    <a:bodyPr/>
                    <a:lstStyle/>
                    <a:p>
                      <a:pPr rtl="0" fontAlgn="ctr"/>
                      <a:r>
                        <a:rPr lang="fr-FR" b="0">
                          <a:effectLst/>
                        </a:rPr>
                        <a:t>4</a:t>
                      </a:r>
                    </a:p>
                  </a:txBody>
                  <a:tcPr marL="47625" marR="47625" marT="47625" marB="47625" anchor="ctr"/>
                </a:tc>
                <a:tc>
                  <a:txBody>
                    <a:bodyPr/>
                    <a:lstStyle/>
                    <a:p>
                      <a:pPr rtl="0" fontAlgn="ctr"/>
                      <a:r>
                        <a:rPr lang="fr-FR" b="0">
                          <a:effectLst/>
                        </a:rPr>
                        <a:t>LSU (Link-State Update)</a:t>
                      </a:r>
                    </a:p>
                  </a:txBody>
                  <a:tcPr marL="47625" marR="47625" marT="47625" marB="47625" anchor="ctr"/>
                </a:tc>
                <a:tc>
                  <a:txBody>
                    <a:bodyPr/>
                    <a:lstStyle/>
                    <a:p>
                      <a:pPr rtl="0" fontAlgn="ctr"/>
                      <a:r>
                        <a:rPr lang="fr-FR" b="0">
                          <a:effectLst/>
                        </a:rPr>
                        <a:t>Envoie les enregistrements d'état de liens spécifiquement demandés</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652161687"/>
                  </a:ext>
                </a:extLst>
              </a:tr>
              <a:tr h="370840">
                <a:tc>
                  <a:txBody>
                    <a:bodyPr/>
                    <a:lstStyle/>
                    <a:p>
                      <a:pPr rtl="0" fontAlgn="ctr"/>
                      <a:r>
                        <a:rPr lang="fr-FR" b="0">
                          <a:effectLst/>
                        </a:rPr>
                        <a:t>5</a:t>
                      </a:r>
                    </a:p>
                  </a:txBody>
                  <a:tcPr marL="47625" marR="47625" marT="47625" marB="47625" anchor="ctr"/>
                </a:tc>
                <a:tc>
                  <a:txBody>
                    <a:bodyPr/>
                    <a:lstStyle/>
                    <a:p>
                      <a:pPr rtl="0" fontAlgn="ctr"/>
                      <a:r>
                        <a:rPr lang="fr-FR" b="0">
                          <a:effectLst/>
                        </a:rPr>
                        <a:t>LSAck (Link-State Acknowledgment)</a:t>
                      </a:r>
                    </a:p>
                  </a:txBody>
                  <a:tcPr marL="47625" marR="47625" marT="47625" marB="47625" anchor="ctr"/>
                </a:tc>
                <a:tc>
                  <a:txBody>
                    <a:bodyPr/>
                    <a:lstStyle/>
                    <a:p>
                      <a:pPr rtl="0" fontAlgn="ctr"/>
                      <a:r>
                        <a:rPr lang="fr-FR" b="0">
                          <a:effectLst/>
                        </a:rPr>
                        <a:t>Reconnaît les autres types de paquet</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1835698426"/>
                  </a:ext>
                </a:extLst>
              </a:tr>
            </a:tbl>
          </a:graphicData>
        </a:graphic>
      </p:graphicFrame>
    </p:spTree>
    <p:extLst>
      <p:ext uri="{BB962C8B-B14F-4D97-AF65-F5344CB8AC3E}">
        <p14:creationId xmlns:p14="http://schemas.microsoft.com/office/powerpoint/2010/main" val="717879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114083" y="0"/>
            <a:ext cx="8345488" cy="731837"/>
          </a:xfrm>
        </p:spPr>
        <p:txBody>
          <a:bodyPr/>
          <a:lstStyle/>
          <a:p>
            <a:pPr rtl="0">
              <a:lnSpc>
                <a:spcPct val="100000"/>
              </a:lnSpc>
            </a:pPr>
            <a:r>
              <a:rPr lang="fr-FR" sz="1600" dirty="0"/>
              <a:t>Paquets OSPF</a:t>
            </a:r>
            <a:r>
              <a:rPr lang="en-US" dirty="0"/>
              <a:t/>
            </a:r>
            <a:br>
              <a:rPr lang="en-US" dirty="0"/>
            </a:br>
            <a:r>
              <a:rPr lang="fr-FR" sz="2400" dirty="0"/>
              <a:t>Mise à jour d'état de liens</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7B548C0F-FA3A-4774-960B-6CE4F14D8E02}"/>
              </a:ext>
            </a:extLst>
          </p:cNvPr>
          <p:cNvSpPr>
            <a:spLocks noGrp="1"/>
          </p:cNvSpPr>
          <p:nvPr>
            <p:ph idx="1"/>
          </p:nvPr>
        </p:nvSpPr>
        <p:spPr>
          <a:xfrm>
            <a:off x="474662" y="731837"/>
            <a:ext cx="3608607" cy="3689897"/>
          </a:xfrm>
        </p:spPr>
        <p:txBody>
          <a:bodyPr/>
          <a:lstStyle/>
          <a:p>
            <a:pPr marL="342900" indent="-342900" algn="l" rtl="0">
              <a:buFont typeface="Arial" panose="020B0604020202020204" pitchFamily="34" charset="0"/>
              <a:buChar char="•"/>
            </a:pPr>
            <a:r>
              <a:rPr lang="fr-FR" sz="1600">
                <a:solidFill>
                  <a:srgbClr val="000000"/>
                </a:solidFill>
              </a:rPr>
              <a:t>Les paquets LSU sont également utilisés pour transmettre des mises à jour de routage OSPF. Un paquet LSU peut contenir 11 types différents de paquets LSA OSPFv2 OSPFv3 a renommé plusieurs de ces paquets LSA et comporte également deux paquets LSA supplémentaires.</a:t>
            </a:r>
          </a:p>
          <a:p>
            <a:pPr marL="342900" indent="-342900" algn="l" rtl="0">
              <a:buFont typeface="Arial" panose="020B0604020202020204" pitchFamily="34" charset="0"/>
              <a:buChar char="•"/>
            </a:pPr>
            <a:r>
              <a:rPr lang="fr-FR" sz="1600">
                <a:solidFill>
                  <a:srgbClr val="000000"/>
                </a:solidFill>
              </a:rPr>
              <a:t>Les paquets LSU et LSA sont souvent utilisés de manière interchangeable, mais la hiérarchie correcte est que les paquets LSU contiennent des messages LSA.</a:t>
            </a:r>
          </a:p>
          <a:p>
            <a:pPr marL="342900" indent="-342900" algn="l">
              <a:buFont typeface="Arial" panose="020B0604020202020204" pitchFamily="34" charset="0"/>
              <a:buChar char="•"/>
            </a:pPr>
            <a:endParaRPr lang="en-US" sz="1600" dirty="0">
              <a:solidFill>
                <a:srgbClr val="000000"/>
              </a:solidFill>
            </a:endParaRPr>
          </a:p>
        </p:txBody>
      </p:sp>
      <p:pic>
        <p:nvPicPr>
          <p:cNvPr id="7" name="Picture 6">
            <a:extLst>
              <a:ext uri="{FF2B5EF4-FFF2-40B4-BE49-F238E27FC236}">
                <a16:creationId xmlns:a16="http://schemas.microsoft.com/office/drawing/2014/main" xmlns:c15="http://schemas.microsoft.com/office/drawing/2012/chart" xmlns:c="http://schemas.openxmlformats.org/drawingml/2006/chart" xmlns="" id="{8749C2E8-66E2-41D9-BA0A-9184B52AEB03}"/>
              </a:ext>
            </a:extLst>
          </p:cNvPr>
          <p:cNvPicPr>
            <a:picLocks noChangeAspect="1"/>
          </p:cNvPicPr>
          <p:nvPr/>
        </p:nvPicPr>
        <p:blipFill>
          <a:blip r:embed="rId3"/>
          <a:stretch>
            <a:fillRect/>
          </a:stretch>
        </p:blipFill>
        <p:spPr>
          <a:xfrm>
            <a:off x="4459437" y="895702"/>
            <a:ext cx="4000134" cy="3748252"/>
          </a:xfrm>
          <a:prstGeom prst="rect">
            <a:avLst/>
          </a:prstGeom>
        </p:spPr>
      </p:pic>
    </p:spTree>
    <p:extLst>
      <p:ext uri="{BB962C8B-B14F-4D97-AF65-F5344CB8AC3E}">
        <p14:creationId xmlns:p14="http://schemas.microsoft.com/office/powerpoint/2010/main" val="3489887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98242" y="0"/>
            <a:ext cx="8345488" cy="731837"/>
          </a:xfrm>
        </p:spPr>
        <p:txBody>
          <a:bodyPr/>
          <a:lstStyle/>
          <a:p>
            <a:pPr rtl="0">
              <a:lnSpc>
                <a:spcPct val="100000"/>
              </a:lnSpc>
            </a:pPr>
            <a:r>
              <a:rPr lang="fr-FR" sz="1600" dirty="0"/>
              <a:t>Paquets OSPF</a:t>
            </a:r>
            <a:r>
              <a:rPr lang="en-US" dirty="0"/>
              <a:t/>
            </a:r>
            <a:br>
              <a:rPr lang="en-US" dirty="0"/>
            </a:br>
            <a:r>
              <a:rPr lang="fr-FR" sz="2400" dirty="0"/>
              <a:t>Paquet Hello</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4DAA6094-FDF9-4429-8779-C60409ABFA35}"/>
              </a:ext>
            </a:extLst>
          </p:cNvPr>
          <p:cNvSpPr>
            <a:spLocks noGrp="1"/>
          </p:cNvSpPr>
          <p:nvPr>
            <p:ph idx="1"/>
          </p:nvPr>
        </p:nvSpPr>
        <p:spPr>
          <a:xfrm>
            <a:off x="256939" y="731837"/>
            <a:ext cx="3645027" cy="3689897"/>
          </a:xfrm>
        </p:spPr>
        <p:txBody>
          <a:bodyPr/>
          <a:lstStyle/>
          <a:p>
            <a:pPr marL="0" indent="0" algn="l" rtl="0"/>
            <a:r>
              <a:rPr lang="fr-FR" sz="1600" dirty="0">
                <a:solidFill>
                  <a:srgbClr val="000000"/>
                </a:solidFill>
              </a:rPr>
              <a:t>Le paquet de type 1 du protocole OSPF correspond au paquet Hello. Les paquets Hello sont utilisés pour effectuer les opérations suivantes:</a:t>
            </a:r>
          </a:p>
          <a:p>
            <a:pPr marL="342900" indent="-342900" algn="l" rtl="0">
              <a:buFont typeface="Arial" panose="020B0604020202020204" pitchFamily="34" charset="0"/>
              <a:buChar char="•"/>
            </a:pPr>
            <a:r>
              <a:rPr lang="fr-FR" sz="1600" dirty="0">
                <a:solidFill>
                  <a:srgbClr val="000000"/>
                </a:solidFill>
              </a:rPr>
              <a:t>Découvrir des voisins OSPF et établir des contiguïtés.</a:t>
            </a:r>
          </a:p>
          <a:p>
            <a:pPr marL="342900" indent="-342900" algn="l" rtl="0">
              <a:buFont typeface="Arial" panose="020B0604020202020204" pitchFamily="34" charset="0"/>
              <a:buChar char="•"/>
            </a:pPr>
            <a:r>
              <a:rPr lang="fr-FR" sz="1600" dirty="0">
                <a:solidFill>
                  <a:srgbClr val="000000"/>
                </a:solidFill>
              </a:rPr>
              <a:t>Annoncer les paramètres sur lesquels les deux routeurs doivent s'accorder pour devenir voisins.</a:t>
            </a:r>
          </a:p>
          <a:p>
            <a:pPr marL="342900" indent="-342900" algn="l" rtl="0">
              <a:buFont typeface="Arial" panose="020B0604020202020204" pitchFamily="34" charset="0"/>
              <a:buChar char="•"/>
            </a:pPr>
            <a:r>
              <a:rPr lang="fr-FR" sz="1600" dirty="0">
                <a:solidFill>
                  <a:srgbClr val="000000"/>
                </a:solidFill>
              </a:rPr>
              <a:t>Choisir le routeur désigné (DR) et le routeur désigné de secours (BDR) sur les réseaux à accès multiple, de type Ethernet. Les liens point-à-point ne nécessitent pas de routeur DR ou BDR.</a:t>
            </a:r>
          </a:p>
          <a:p>
            <a:pPr marL="342900" indent="-342900" algn="l">
              <a:buFont typeface="Arial" panose="020B0604020202020204" pitchFamily="34" charset="0"/>
              <a:buChar char="•"/>
            </a:pPr>
            <a:endParaRPr lang="en-US" sz="1600" dirty="0">
              <a:solidFill>
                <a:srgbClr val="000000"/>
              </a:solidFill>
            </a:endParaRPr>
          </a:p>
        </p:txBody>
      </p:sp>
      <p:pic>
        <p:nvPicPr>
          <p:cNvPr id="6" name="Picture 5">
            <a:extLst>
              <a:ext uri="{FF2B5EF4-FFF2-40B4-BE49-F238E27FC236}">
                <a16:creationId xmlns:a16="http://schemas.microsoft.com/office/drawing/2014/main" xmlns:c15="http://schemas.microsoft.com/office/drawing/2012/chart" xmlns:c="http://schemas.openxmlformats.org/drawingml/2006/chart" xmlns="" id="{2F9545A7-DA48-4D95-982A-E312EF695E6A}"/>
              </a:ext>
            </a:extLst>
          </p:cNvPr>
          <p:cNvPicPr>
            <a:picLocks noChangeAspect="1"/>
          </p:cNvPicPr>
          <p:nvPr/>
        </p:nvPicPr>
        <p:blipFill>
          <a:blip r:embed="rId3"/>
          <a:stretch>
            <a:fillRect/>
          </a:stretch>
        </p:blipFill>
        <p:spPr>
          <a:xfrm>
            <a:off x="4014020" y="974072"/>
            <a:ext cx="4851455" cy="3205426"/>
          </a:xfrm>
          <a:prstGeom prst="rect">
            <a:avLst/>
          </a:prstGeom>
        </p:spPr>
      </p:pic>
    </p:spTree>
    <p:extLst>
      <p:ext uri="{BB962C8B-B14F-4D97-AF65-F5344CB8AC3E}">
        <p14:creationId xmlns:p14="http://schemas.microsoft.com/office/powerpoint/2010/main" val="2026771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pPr rtl="0"/>
            <a:r>
              <a:rPr lang="fr-FR">
                <a:solidFill>
                  <a:schemeClr val="accent5">
                    <a:lumMod val="40000"/>
                    <a:lumOff val="60000"/>
                  </a:schemeClr>
                </a:solidFill>
              </a:rPr>
              <a:t>1.3 Fonctionnement du protocole OSPF</a:t>
            </a:r>
          </a:p>
        </p:txBody>
      </p:sp>
    </p:spTree>
    <p:custDataLst>
      <p:tags r:id="rId1"/>
    </p:custDataLst>
    <p:extLst>
      <p:ext uri="{BB962C8B-B14F-4D97-AF65-F5344CB8AC3E}">
        <p14:creationId xmlns:p14="http://schemas.microsoft.com/office/powerpoint/2010/main" val="1016896985"/>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lnSpc>
                <a:spcPct val="100000"/>
              </a:lnSpc>
            </a:pPr>
            <a:r>
              <a:rPr lang="fr-FR" sz="1600" dirty="0"/>
              <a:t>Fonctionnement du protocole OSPF</a:t>
            </a:r>
            <a:r>
              <a:rPr lang="en-US" dirty="0"/>
              <a:t/>
            </a:r>
            <a:br>
              <a:rPr lang="en-US" dirty="0"/>
            </a:br>
            <a:r>
              <a:rPr lang="fr-FR" sz="2400" dirty="0"/>
              <a:t>Vidéo - Fonctionnement du protocole OSPF</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AE96DAE0-ABB7-8F4B-8EBE-ADCDF1FC147D}"/>
              </a:ext>
            </a:extLst>
          </p:cNvPr>
          <p:cNvSpPr>
            <a:spLocks noGrp="1"/>
          </p:cNvSpPr>
          <p:nvPr>
            <p:ph idx="1"/>
          </p:nvPr>
        </p:nvSpPr>
        <p:spPr>
          <a:xfrm>
            <a:off x="474662" y="731837"/>
            <a:ext cx="8280057" cy="3689897"/>
          </a:xfrm>
        </p:spPr>
        <p:txBody>
          <a:bodyPr/>
          <a:lstStyle/>
          <a:p>
            <a:pPr marL="342900" indent="-342900" algn="l" rtl="0">
              <a:buFont typeface="Arial" panose="020B0604020202020204" pitchFamily="34" charset="0"/>
              <a:buChar char="•"/>
            </a:pPr>
            <a:r>
              <a:rPr lang="fr-FR" sz="1600" dirty="0">
                <a:solidFill>
                  <a:srgbClr val="000000"/>
                </a:solidFill>
              </a:rPr>
              <a:t>Cette vidéo couvrira les 7 états de fonctionnement de l'OSPF:</a:t>
            </a:r>
          </a:p>
          <a:p>
            <a:pPr marL="342900" indent="-342900" algn="l" rtl="0">
              <a:buFont typeface="Arial" panose="020B0604020202020204" pitchFamily="34" charset="0"/>
              <a:buChar char="•"/>
            </a:pPr>
            <a:r>
              <a:rPr lang="fr-FR" sz="1600" dirty="0">
                <a:solidFill>
                  <a:srgbClr val="000000"/>
                </a:solidFill>
              </a:rPr>
              <a:t>État Down</a:t>
            </a:r>
          </a:p>
          <a:p>
            <a:pPr marL="342900" indent="-342900" algn="l" rtl="0">
              <a:buFont typeface="Arial" panose="020B0604020202020204" pitchFamily="34" charset="0"/>
              <a:buChar char="•"/>
            </a:pPr>
            <a:r>
              <a:rPr lang="fr-FR" sz="1600" dirty="0">
                <a:solidFill>
                  <a:srgbClr val="000000"/>
                </a:solidFill>
              </a:rPr>
              <a:t>État </a:t>
            </a:r>
            <a:r>
              <a:rPr lang="fr-FR" sz="1600" dirty="0" err="1">
                <a:solidFill>
                  <a:srgbClr val="000000"/>
                </a:solidFill>
              </a:rPr>
              <a:t>Init</a:t>
            </a:r>
            <a:endParaRPr lang="fr-FR" sz="1600" dirty="0">
              <a:solidFill>
                <a:srgbClr val="000000"/>
              </a:solidFill>
            </a:endParaRPr>
          </a:p>
          <a:p>
            <a:pPr marL="342900" indent="-342900" algn="l" rtl="0">
              <a:buFont typeface="Arial" panose="020B0604020202020204" pitchFamily="34" charset="0"/>
              <a:buChar char="•"/>
            </a:pPr>
            <a:r>
              <a:rPr lang="fr-FR" sz="1600" dirty="0">
                <a:solidFill>
                  <a:srgbClr val="000000"/>
                </a:solidFill>
              </a:rPr>
              <a:t>État </a:t>
            </a:r>
            <a:r>
              <a:rPr lang="fr-FR" sz="1600" dirty="0" err="1">
                <a:solidFill>
                  <a:srgbClr val="000000"/>
                </a:solidFill>
              </a:rPr>
              <a:t>Two-Way</a:t>
            </a:r>
            <a:endParaRPr lang="fr-FR" sz="1600" dirty="0">
              <a:solidFill>
                <a:srgbClr val="000000"/>
              </a:solidFill>
            </a:endParaRPr>
          </a:p>
          <a:p>
            <a:pPr marL="342900" indent="-342900" algn="l" rtl="0">
              <a:buFont typeface="Arial" panose="020B0604020202020204" pitchFamily="34" charset="0"/>
              <a:buChar char="•"/>
            </a:pPr>
            <a:r>
              <a:rPr lang="fr-FR" sz="1600" dirty="0">
                <a:solidFill>
                  <a:srgbClr val="000000"/>
                </a:solidFill>
              </a:rPr>
              <a:t>État </a:t>
            </a:r>
            <a:r>
              <a:rPr lang="fr-FR" sz="1600" dirty="0" err="1">
                <a:solidFill>
                  <a:srgbClr val="000000"/>
                </a:solidFill>
              </a:rPr>
              <a:t>ExStart</a:t>
            </a:r>
            <a:endParaRPr lang="fr-FR" sz="1600" dirty="0">
              <a:solidFill>
                <a:srgbClr val="000000"/>
              </a:solidFill>
            </a:endParaRPr>
          </a:p>
          <a:p>
            <a:pPr marL="342900" indent="-342900" algn="l" rtl="0">
              <a:buFont typeface="Arial" panose="020B0604020202020204" pitchFamily="34" charset="0"/>
              <a:buChar char="•"/>
            </a:pPr>
            <a:r>
              <a:rPr lang="fr-FR" sz="1600" dirty="0">
                <a:solidFill>
                  <a:srgbClr val="000000"/>
                </a:solidFill>
              </a:rPr>
              <a:t>État Exchange</a:t>
            </a:r>
          </a:p>
          <a:p>
            <a:pPr marL="342900" indent="-342900" algn="l" rtl="0">
              <a:buFont typeface="Arial" panose="020B0604020202020204" pitchFamily="34" charset="0"/>
              <a:buChar char="•"/>
            </a:pPr>
            <a:r>
              <a:rPr lang="fr-FR" sz="1600" dirty="0">
                <a:solidFill>
                  <a:srgbClr val="000000"/>
                </a:solidFill>
              </a:rPr>
              <a:t>État </a:t>
            </a:r>
            <a:r>
              <a:rPr lang="fr-FR" sz="1600" dirty="0" err="1">
                <a:solidFill>
                  <a:srgbClr val="000000"/>
                </a:solidFill>
              </a:rPr>
              <a:t>Loading</a:t>
            </a:r>
            <a:endParaRPr lang="fr-FR" sz="1600" dirty="0">
              <a:solidFill>
                <a:srgbClr val="000000"/>
              </a:solidFill>
            </a:endParaRPr>
          </a:p>
          <a:p>
            <a:pPr marL="342900" indent="-342900" algn="l" rtl="0">
              <a:buFont typeface="Arial" panose="020B0604020202020204" pitchFamily="34" charset="0"/>
              <a:buChar char="•"/>
            </a:pPr>
            <a:r>
              <a:rPr lang="fr-FR" sz="1600" dirty="0">
                <a:solidFill>
                  <a:srgbClr val="000000"/>
                </a:solidFill>
              </a:rPr>
              <a:t>État Full</a:t>
            </a:r>
          </a:p>
        </p:txBody>
      </p:sp>
    </p:spTree>
    <p:extLst>
      <p:ext uri="{BB962C8B-B14F-4D97-AF65-F5344CB8AC3E}">
        <p14:creationId xmlns:p14="http://schemas.microsoft.com/office/powerpoint/2010/main" val="4215459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75570" y="52900"/>
            <a:ext cx="8345488" cy="731837"/>
          </a:xfrm>
        </p:spPr>
        <p:txBody>
          <a:bodyPr/>
          <a:lstStyle/>
          <a:p>
            <a:pPr rtl="0">
              <a:lnSpc>
                <a:spcPct val="100000"/>
              </a:lnSpc>
            </a:pPr>
            <a:r>
              <a:rPr lang="fr-FR" sz="1600" dirty="0"/>
              <a:t>Fonctionnement du protocole OSPF</a:t>
            </a:r>
            <a:r>
              <a:rPr lang="en-US" dirty="0"/>
              <a:t/>
            </a:r>
            <a:br>
              <a:rPr lang="en-US" dirty="0"/>
            </a:br>
            <a:r>
              <a:rPr lang="fr-FR" sz="2400" dirty="0"/>
              <a:t>États opérationnels OSPF</a:t>
            </a:r>
          </a:p>
        </p:txBody>
      </p:sp>
      <p:graphicFrame>
        <p:nvGraphicFramePr>
          <p:cNvPr id="6" name="Table 6">
            <a:extLst>
              <a:ext uri="{FF2B5EF4-FFF2-40B4-BE49-F238E27FC236}">
                <a16:creationId xmlns:a16="http://schemas.microsoft.com/office/drawing/2014/main" xmlns:c15="http://schemas.microsoft.com/office/drawing/2012/chart" xmlns:c="http://schemas.openxmlformats.org/drawingml/2006/chart" xmlns="" id="{7CC4ED20-1835-4E39-8129-20609E886A37}"/>
              </a:ext>
            </a:extLst>
          </p:cNvPr>
          <p:cNvGraphicFramePr>
            <a:graphicFrameLocks noGrp="1"/>
          </p:cNvGraphicFramePr>
          <p:nvPr>
            <p:ph idx="1"/>
            <p:extLst>
              <p:ext uri="{D42A27DB-BD31-4B8C-83A1-F6EECF244321}">
                <p14:modId xmlns:p14="http://schemas.microsoft.com/office/powerpoint/2010/main" val="2953171793"/>
              </p:ext>
            </p:extLst>
          </p:nvPr>
        </p:nvGraphicFramePr>
        <p:xfrm>
          <a:off x="181241" y="778085"/>
          <a:ext cx="8683149" cy="3032760"/>
        </p:xfrm>
        <a:graphic>
          <a:graphicData uri="http://schemas.openxmlformats.org/drawingml/2006/table">
            <a:tbl>
              <a:tblPr firstRow="1" bandRow="1">
                <a:tableStyleId>{5C22544A-7EE6-4342-B048-85BDC9FD1C3A}</a:tableStyleId>
              </a:tblPr>
              <a:tblGrid>
                <a:gridCol w="1718819">
                  <a:extLst>
                    <a:ext uri="{9D8B030D-6E8A-4147-A177-3AD203B41FA5}">
                      <a16:colId xmlns:a16="http://schemas.microsoft.com/office/drawing/2014/main" xmlns:c15="http://schemas.microsoft.com/office/drawing/2012/chart" xmlns:c="http://schemas.openxmlformats.org/drawingml/2006/chart" xmlns="" val="1337402727"/>
                    </a:ext>
                  </a:extLst>
                </a:gridCol>
                <a:gridCol w="6964330">
                  <a:extLst>
                    <a:ext uri="{9D8B030D-6E8A-4147-A177-3AD203B41FA5}">
                      <a16:colId xmlns:a16="http://schemas.microsoft.com/office/drawing/2014/main" xmlns:c15="http://schemas.microsoft.com/office/drawing/2012/chart" xmlns:c="http://schemas.openxmlformats.org/drawingml/2006/chart" xmlns="" val="54742232"/>
                    </a:ext>
                  </a:extLst>
                </a:gridCol>
              </a:tblGrid>
              <a:tr h="214553">
                <a:tc>
                  <a:txBody>
                    <a:bodyPr/>
                    <a:lstStyle/>
                    <a:p>
                      <a:pPr algn="l" rtl="0" fontAlgn="ctr"/>
                      <a:r>
                        <a:rPr lang="fr-FR" sz="1400" dirty="0">
                          <a:effectLst/>
                        </a:rPr>
                        <a:t>État</a:t>
                      </a:r>
                    </a:p>
                  </a:txBody>
                  <a:tcPr marL="47625" marR="47625" marT="47625" marB="47625" anchor="ctr"/>
                </a:tc>
                <a:tc>
                  <a:txBody>
                    <a:bodyPr/>
                    <a:lstStyle/>
                    <a:p>
                      <a:pPr algn="l" rtl="0" fontAlgn="ctr"/>
                      <a:r>
                        <a:rPr lang="fr-FR" sz="1400" dirty="0">
                          <a:effectLst/>
                        </a:rPr>
                        <a:t>Description</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3210007909"/>
                  </a:ext>
                </a:extLst>
              </a:tr>
              <a:tr h="485778">
                <a:tc>
                  <a:txBody>
                    <a:bodyPr/>
                    <a:lstStyle/>
                    <a:p>
                      <a:pPr rtl="0" fontAlgn="ctr"/>
                      <a:r>
                        <a:rPr lang="fr-FR" sz="1600" b="1">
                          <a:effectLst/>
                        </a:rPr>
                        <a:t>État Down</a:t>
                      </a:r>
                    </a:p>
                  </a:txBody>
                  <a:tcPr marL="47625" marR="47625" marT="47625" marB="47625" anchor="ctr"/>
                </a:tc>
                <a:tc>
                  <a:txBody>
                    <a:bodyPr/>
                    <a:lstStyle/>
                    <a:p>
                      <a:pPr rtl="0" fontAlgn="ctr">
                        <a:buFont typeface="Arial" panose="020B0604020202020204" pitchFamily="34" charset="0"/>
                        <a:buChar char="•"/>
                      </a:pPr>
                      <a:r>
                        <a:rPr lang="fr-FR" sz="1600" b="0">
                          <a:effectLst/>
                        </a:rPr>
                        <a:t>Aucun paquet Hello reçu = Down.</a:t>
                      </a:r>
                    </a:p>
                    <a:p>
                      <a:pPr rtl="0" fontAlgn="ctr">
                        <a:buFont typeface="Arial" panose="020B0604020202020204" pitchFamily="34" charset="0"/>
                        <a:buChar char="•"/>
                      </a:pPr>
                      <a:r>
                        <a:rPr lang="fr-FR" sz="1600" b="0">
                          <a:effectLst/>
                        </a:rPr>
                        <a:t>Le routeur envoie des paquets Hello.</a:t>
                      </a:r>
                    </a:p>
                    <a:p>
                      <a:pPr rtl="0" fontAlgn="ctr">
                        <a:buFont typeface="Arial" panose="020B0604020202020204" pitchFamily="34" charset="0"/>
                        <a:buChar char="•"/>
                      </a:pPr>
                      <a:r>
                        <a:rPr lang="fr-FR" sz="1600" b="0">
                          <a:effectLst/>
                        </a:rPr>
                        <a:t>Transition vers l'état Init.</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2086309283"/>
                  </a:ext>
                </a:extLst>
              </a:tr>
              <a:tr h="485778">
                <a:tc>
                  <a:txBody>
                    <a:bodyPr/>
                    <a:lstStyle/>
                    <a:p>
                      <a:pPr rtl="0" fontAlgn="ctr"/>
                      <a:r>
                        <a:rPr lang="fr-FR" sz="1600" b="1">
                          <a:effectLst/>
                        </a:rPr>
                        <a:t>État Init</a:t>
                      </a:r>
                    </a:p>
                  </a:txBody>
                  <a:tcPr marL="47625" marR="47625" marT="47625" marB="47625" anchor="ctr"/>
                </a:tc>
                <a:tc>
                  <a:txBody>
                    <a:bodyPr/>
                    <a:lstStyle/>
                    <a:p>
                      <a:pPr rtl="0" fontAlgn="ctr">
                        <a:buFont typeface="Arial" panose="020B0604020202020204" pitchFamily="34" charset="0"/>
                        <a:buChar char="•"/>
                      </a:pPr>
                      <a:r>
                        <a:rPr lang="fr-FR" sz="1600" b="0">
                          <a:effectLst/>
                        </a:rPr>
                        <a:t>Les paquets Hello sont reçus du voisin.</a:t>
                      </a:r>
                    </a:p>
                    <a:p>
                      <a:pPr rtl="0" fontAlgn="ctr">
                        <a:buFont typeface="Arial" panose="020B0604020202020204" pitchFamily="34" charset="0"/>
                        <a:buChar char="•"/>
                      </a:pPr>
                      <a:r>
                        <a:rPr lang="fr-FR" sz="1600" b="0">
                          <a:effectLst/>
                        </a:rPr>
                        <a:t>Ils contiennent des ID de routeur du routeur expéditeur.</a:t>
                      </a:r>
                    </a:p>
                    <a:p>
                      <a:pPr rtl="0" fontAlgn="ctr">
                        <a:buFont typeface="Arial" panose="020B0604020202020204" pitchFamily="34" charset="0"/>
                        <a:buChar char="•"/>
                      </a:pPr>
                      <a:r>
                        <a:rPr lang="fr-FR" sz="1600" b="0">
                          <a:effectLst/>
                        </a:rPr>
                        <a:t>Transition vers l'état Two-Way.</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3251744716"/>
                  </a:ext>
                </a:extLst>
              </a:tr>
              <a:tr h="485778">
                <a:tc>
                  <a:txBody>
                    <a:bodyPr/>
                    <a:lstStyle/>
                    <a:p>
                      <a:pPr rtl="0" fontAlgn="ctr"/>
                      <a:r>
                        <a:rPr lang="fr-FR" sz="1600" b="1">
                          <a:effectLst/>
                        </a:rPr>
                        <a:t>État Two-Way</a:t>
                      </a:r>
                    </a:p>
                  </a:txBody>
                  <a:tcPr marL="47625" marR="47625" marT="47625" marB="47625" anchor="ctr"/>
                </a:tc>
                <a:tc>
                  <a:txBody>
                    <a:bodyPr/>
                    <a:lstStyle/>
                    <a:p>
                      <a:pPr rtl="0" fontAlgn="ctr">
                        <a:buFont typeface="Arial" panose="020B0604020202020204" pitchFamily="34" charset="0"/>
                        <a:buChar char="•"/>
                      </a:pPr>
                      <a:r>
                        <a:rPr lang="fr-FR" sz="1600" b="0" dirty="0">
                          <a:effectLst/>
                        </a:rPr>
                        <a:t>Dans cet état, la communication entre les deux routeurs est bidirectionnelle.</a:t>
                      </a:r>
                    </a:p>
                    <a:p>
                      <a:pPr rtl="0" fontAlgn="ctr">
                        <a:buFont typeface="Arial" panose="020B0604020202020204" pitchFamily="34" charset="0"/>
                        <a:buChar char="•"/>
                      </a:pPr>
                      <a:r>
                        <a:rPr lang="fr-FR" sz="1600" b="0" dirty="0">
                          <a:effectLst/>
                        </a:rPr>
                        <a:t>Sur les liens à accès multiple, les routeurs choisissent un DR et un BDR.</a:t>
                      </a:r>
                    </a:p>
                    <a:p>
                      <a:pPr rtl="0" fontAlgn="ctr">
                        <a:buFont typeface="Arial" panose="020B0604020202020204" pitchFamily="34" charset="0"/>
                        <a:buChar char="•"/>
                      </a:pPr>
                      <a:r>
                        <a:rPr lang="fr-FR" sz="1600" b="0" dirty="0">
                          <a:effectLst/>
                        </a:rPr>
                        <a:t>Transition vers l'état </a:t>
                      </a:r>
                      <a:r>
                        <a:rPr lang="fr-FR" sz="1600" b="0" dirty="0" err="1">
                          <a:effectLst/>
                        </a:rPr>
                        <a:t>ExStart</a:t>
                      </a:r>
                      <a:r>
                        <a:rPr lang="fr-FR" sz="1600" b="0" dirty="0">
                          <a:effectLst/>
                        </a:rPr>
                        <a:t>.</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3657586232"/>
                  </a:ext>
                </a:extLst>
              </a:tr>
            </a:tbl>
          </a:graphicData>
        </a:graphic>
      </p:graphicFrame>
    </p:spTree>
    <p:extLst>
      <p:ext uri="{BB962C8B-B14F-4D97-AF65-F5344CB8AC3E}">
        <p14:creationId xmlns:p14="http://schemas.microsoft.com/office/powerpoint/2010/main" val="3272916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lnSpc>
                <a:spcPct val="100000"/>
              </a:lnSpc>
            </a:pPr>
            <a:r>
              <a:rPr lang="fr-FR" sz="1600" dirty="0"/>
              <a:t>Fonctionnement du protocole OSPF</a:t>
            </a:r>
            <a:r>
              <a:rPr lang="en-US" dirty="0"/>
              <a:t/>
            </a:r>
            <a:br>
              <a:rPr lang="en-US" dirty="0"/>
            </a:br>
            <a:r>
              <a:rPr lang="fr-FR" sz="2400" dirty="0"/>
              <a:t>États opérationnels OSPF (Suite)</a:t>
            </a:r>
          </a:p>
        </p:txBody>
      </p:sp>
      <p:graphicFrame>
        <p:nvGraphicFramePr>
          <p:cNvPr id="6" name="Table 6">
            <a:extLst>
              <a:ext uri="{FF2B5EF4-FFF2-40B4-BE49-F238E27FC236}">
                <a16:creationId xmlns:a16="http://schemas.microsoft.com/office/drawing/2014/main" xmlns:c15="http://schemas.microsoft.com/office/drawing/2012/chart" xmlns:c="http://schemas.openxmlformats.org/drawingml/2006/chart" xmlns="" id="{7CC4ED20-1835-4E39-8129-20609E886A37}"/>
              </a:ext>
            </a:extLst>
          </p:cNvPr>
          <p:cNvGraphicFramePr>
            <a:graphicFrameLocks noGrp="1"/>
          </p:cNvGraphicFramePr>
          <p:nvPr>
            <p:ph idx="1"/>
            <p:extLst>
              <p:ext uri="{D42A27DB-BD31-4B8C-83A1-F6EECF244321}">
                <p14:modId xmlns:p14="http://schemas.microsoft.com/office/powerpoint/2010/main" val="350220303"/>
              </p:ext>
            </p:extLst>
          </p:nvPr>
        </p:nvGraphicFramePr>
        <p:xfrm>
          <a:off x="506194" y="793199"/>
          <a:ext cx="8280400" cy="3569970"/>
        </p:xfrm>
        <a:graphic>
          <a:graphicData uri="http://schemas.openxmlformats.org/drawingml/2006/table">
            <a:tbl>
              <a:tblPr firstRow="1" bandRow="1">
                <a:tableStyleId>{5C22544A-7EE6-4342-B048-85BDC9FD1C3A}</a:tableStyleId>
              </a:tblPr>
              <a:tblGrid>
                <a:gridCol w="1542525">
                  <a:extLst>
                    <a:ext uri="{9D8B030D-6E8A-4147-A177-3AD203B41FA5}">
                      <a16:colId xmlns:a16="http://schemas.microsoft.com/office/drawing/2014/main" xmlns:c15="http://schemas.microsoft.com/office/drawing/2012/chart" xmlns:c="http://schemas.openxmlformats.org/drawingml/2006/chart" xmlns="" val="1337402727"/>
                    </a:ext>
                  </a:extLst>
                </a:gridCol>
                <a:gridCol w="6737875">
                  <a:extLst>
                    <a:ext uri="{9D8B030D-6E8A-4147-A177-3AD203B41FA5}">
                      <a16:colId xmlns:a16="http://schemas.microsoft.com/office/drawing/2014/main" xmlns:c15="http://schemas.microsoft.com/office/drawing/2012/chart" xmlns:c="http://schemas.openxmlformats.org/drawingml/2006/chart" xmlns="" val="54742232"/>
                    </a:ext>
                  </a:extLst>
                </a:gridCol>
              </a:tblGrid>
              <a:tr h="214553">
                <a:tc>
                  <a:txBody>
                    <a:bodyPr/>
                    <a:lstStyle/>
                    <a:p>
                      <a:pPr algn="l" rtl="0" fontAlgn="ctr"/>
                      <a:r>
                        <a:rPr lang="fr-FR" sz="1100">
                          <a:effectLst/>
                        </a:rPr>
                        <a:t>État</a:t>
                      </a:r>
                    </a:p>
                  </a:txBody>
                  <a:tcPr marL="47625" marR="47625" marT="47625" marB="47625" anchor="ctr"/>
                </a:tc>
                <a:tc>
                  <a:txBody>
                    <a:bodyPr/>
                    <a:lstStyle/>
                    <a:p>
                      <a:pPr algn="l" rtl="0" fontAlgn="ctr"/>
                      <a:r>
                        <a:rPr lang="fr-FR" sz="1100">
                          <a:effectLst/>
                        </a:rPr>
                        <a:t>Description</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3210007909"/>
                  </a:ext>
                </a:extLst>
              </a:tr>
              <a:tr h="349636">
                <a:tc>
                  <a:txBody>
                    <a:bodyPr/>
                    <a:lstStyle/>
                    <a:p>
                      <a:pPr rtl="0" fontAlgn="ctr"/>
                      <a:r>
                        <a:rPr lang="fr-FR" sz="1600" b="1">
                          <a:effectLst/>
                        </a:rPr>
                        <a:t>État ExStart</a:t>
                      </a:r>
                    </a:p>
                  </a:txBody>
                  <a:tcPr marL="47625" marR="47625" marT="47625" marB="47625" anchor="ctr"/>
                </a:tc>
                <a:tc>
                  <a:txBody>
                    <a:bodyPr/>
                    <a:lstStyle/>
                    <a:p>
                      <a:pPr rtl="0" fontAlgn="ctr"/>
                      <a:r>
                        <a:rPr lang="fr-FR" sz="1600" b="0">
                          <a:effectLst/>
                        </a:rPr>
                        <a:t>Sur les réseaux point à point, les deux routeurs décident quel routeur initiera l'échange de paquets DBD et décident du numéro de séquence de paquets DBD initial.</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1224079440"/>
                  </a:ext>
                </a:extLst>
              </a:tr>
              <a:tr h="467011">
                <a:tc>
                  <a:txBody>
                    <a:bodyPr/>
                    <a:lstStyle/>
                    <a:p>
                      <a:pPr rtl="0" fontAlgn="ctr"/>
                      <a:r>
                        <a:rPr lang="fr-FR" sz="1600" b="1">
                          <a:effectLst/>
                        </a:rPr>
                        <a:t>État Exchange</a:t>
                      </a:r>
                    </a:p>
                  </a:txBody>
                  <a:tcPr marL="47625" marR="47625" marT="47625" marB="47625" anchor="ctr"/>
                </a:tc>
                <a:tc>
                  <a:txBody>
                    <a:bodyPr/>
                    <a:lstStyle/>
                    <a:p>
                      <a:pPr rtl="0" fontAlgn="ctr">
                        <a:buFont typeface="Arial" panose="020B0604020202020204" pitchFamily="34" charset="0"/>
                        <a:buChar char="•"/>
                      </a:pPr>
                      <a:r>
                        <a:rPr lang="fr-FR" sz="1600" b="0">
                          <a:effectLst/>
                        </a:rPr>
                        <a:t>Les routeurs échangent des paquets DBD.</a:t>
                      </a:r>
                    </a:p>
                    <a:p>
                      <a:pPr rtl="0" fontAlgn="ctr">
                        <a:buFont typeface="Arial" panose="020B0604020202020204" pitchFamily="34" charset="0"/>
                        <a:buChar char="•"/>
                      </a:pPr>
                      <a:r>
                        <a:rPr lang="fr-FR" sz="1600" b="0">
                          <a:effectLst/>
                        </a:rPr>
                        <a:t>Si d'autres informations de routeur sont nécessaires, passez à l'état Loading. Sinon, passez à l'état Full.</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1822317577"/>
                  </a:ext>
                </a:extLst>
              </a:tr>
              <a:tr h="485778">
                <a:tc>
                  <a:txBody>
                    <a:bodyPr/>
                    <a:lstStyle/>
                    <a:p>
                      <a:pPr rtl="0" fontAlgn="ctr"/>
                      <a:r>
                        <a:rPr lang="fr-FR" sz="1600" b="1">
                          <a:effectLst/>
                        </a:rPr>
                        <a:t>État Loading</a:t>
                      </a:r>
                    </a:p>
                  </a:txBody>
                  <a:tcPr marL="47625" marR="47625" marT="47625" marB="47625" anchor="ctr"/>
                </a:tc>
                <a:tc>
                  <a:txBody>
                    <a:bodyPr/>
                    <a:lstStyle/>
                    <a:p>
                      <a:pPr rtl="0" fontAlgn="ctr">
                        <a:buFont typeface="Arial" panose="020B0604020202020204" pitchFamily="34" charset="0"/>
                        <a:buChar char="•"/>
                      </a:pPr>
                      <a:r>
                        <a:rPr lang="fr-FR" sz="1600" b="0">
                          <a:effectLst/>
                        </a:rPr>
                        <a:t>Les paquets LSR et LSU permettent d'obtenir des informations supplémentaires sur les routes.</a:t>
                      </a:r>
                    </a:p>
                    <a:p>
                      <a:pPr rtl="0" fontAlgn="ctr">
                        <a:buFont typeface="Arial" panose="020B0604020202020204" pitchFamily="34" charset="0"/>
                        <a:buChar char="•"/>
                      </a:pPr>
                      <a:r>
                        <a:rPr lang="fr-FR" sz="1600" b="0">
                          <a:effectLst/>
                        </a:rPr>
                        <a:t>Les routes sont traitées à l'aide de l'algorithme SPF.</a:t>
                      </a:r>
                    </a:p>
                    <a:p>
                      <a:pPr rtl="0" fontAlgn="ctr">
                        <a:buFont typeface="Arial" panose="020B0604020202020204" pitchFamily="34" charset="0"/>
                        <a:buChar char="•"/>
                      </a:pPr>
                      <a:r>
                        <a:rPr lang="fr-FR" sz="1600" b="0">
                          <a:effectLst/>
                        </a:rPr>
                        <a:t>Transition vers l'état Full.</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2209947322"/>
                  </a:ext>
                </a:extLst>
              </a:tr>
              <a:tr h="214553">
                <a:tc>
                  <a:txBody>
                    <a:bodyPr/>
                    <a:lstStyle/>
                    <a:p>
                      <a:pPr rtl="0" fontAlgn="ctr"/>
                      <a:r>
                        <a:rPr lang="fr-FR" sz="1600" b="1">
                          <a:effectLst/>
                        </a:rPr>
                        <a:t>État Full</a:t>
                      </a:r>
                    </a:p>
                  </a:txBody>
                  <a:tcPr marL="47625" marR="47625" marT="47625" marB="47625" anchor="ctr"/>
                </a:tc>
                <a:tc>
                  <a:txBody>
                    <a:bodyPr/>
                    <a:lstStyle/>
                    <a:p>
                      <a:pPr rtl="0" fontAlgn="ctr"/>
                      <a:r>
                        <a:rPr lang="fr-FR" sz="1600" b="0">
                          <a:effectLst/>
                        </a:rPr>
                        <a:t>La base de données d'état de liaison du routeur est entièrement synchronisée.</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748123781"/>
                  </a:ext>
                </a:extLst>
              </a:tr>
            </a:tbl>
          </a:graphicData>
        </a:graphic>
      </p:graphicFrame>
    </p:spTree>
    <p:extLst>
      <p:ext uri="{BB962C8B-B14F-4D97-AF65-F5344CB8AC3E}">
        <p14:creationId xmlns:p14="http://schemas.microsoft.com/office/powerpoint/2010/main" val="3690900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lnSpc>
                <a:spcPct val="100000"/>
              </a:lnSpc>
            </a:pPr>
            <a:r>
              <a:rPr lang="fr-FR" sz="1600" dirty="0"/>
              <a:t>Fonctionnement du protocole OSPF</a:t>
            </a:r>
            <a:r>
              <a:rPr lang="en-US" dirty="0"/>
              <a:t/>
            </a:r>
            <a:br>
              <a:rPr lang="en-US" dirty="0"/>
            </a:br>
            <a:r>
              <a:rPr lang="fr-FR" sz="2400" dirty="0"/>
              <a:t>Établissement des contiguïtés de voisin</a:t>
            </a:r>
          </a:p>
        </p:txBody>
      </p:sp>
      <p:sp>
        <p:nvSpPr>
          <p:cNvPr id="7" name="Content Placeholder 6">
            <a:extLst>
              <a:ext uri="{FF2B5EF4-FFF2-40B4-BE49-F238E27FC236}">
                <a16:creationId xmlns:a16="http://schemas.microsoft.com/office/drawing/2014/main" xmlns:c15="http://schemas.microsoft.com/office/drawing/2012/chart" xmlns:c="http://schemas.openxmlformats.org/drawingml/2006/chart" xmlns="" id="{AFBB3483-BC3B-4E63-A0E2-425C1166368D}"/>
              </a:ext>
            </a:extLst>
          </p:cNvPr>
          <p:cNvSpPr>
            <a:spLocks noGrp="1"/>
          </p:cNvSpPr>
          <p:nvPr>
            <p:ph idx="1"/>
          </p:nvPr>
        </p:nvSpPr>
        <p:spPr>
          <a:xfrm>
            <a:off x="421763" y="746951"/>
            <a:ext cx="8280057" cy="3689897"/>
          </a:xfrm>
        </p:spPr>
        <p:txBody>
          <a:bodyPr/>
          <a:lstStyle/>
          <a:p>
            <a:pPr marL="342900" indent="-342900" algn="l" rtl="0">
              <a:buFont typeface="Arial" panose="020B0604020202020204" pitchFamily="34" charset="0"/>
              <a:buChar char="•"/>
            </a:pPr>
            <a:r>
              <a:rPr lang="fr-FR" sz="1600" dirty="0">
                <a:solidFill>
                  <a:srgbClr val="000000"/>
                </a:solidFill>
              </a:rPr>
              <a:t>Pour déterminer s'il y a un voisin OSPF sur le lien, le routeur envoie un paquet Hello contenant son ID de routeur sur toutes les interfaces compatibles OSPF. Le paquet Hello est envoyé à l'adresse de multidiffusion réservée</a:t>
            </a:r>
            <a:r>
              <a:rPr lang="fr-FR" sz="1600" dirty="0" smtClean="0">
                <a:solidFill>
                  <a:srgbClr val="000000"/>
                </a:solidFill>
              </a:rPr>
              <a:t>. Tous </a:t>
            </a:r>
            <a:r>
              <a:rPr lang="fr-FR" sz="1600" dirty="0">
                <a:solidFill>
                  <a:srgbClr val="000000"/>
                </a:solidFill>
              </a:rPr>
              <a:t>les routeurs OSPF IPv4 224.0.0.5. Seuls les routeurs OSPFv2 traitent ces paquets. </a:t>
            </a:r>
          </a:p>
          <a:p>
            <a:pPr marL="342900" indent="-342900" algn="l" rtl="0">
              <a:buFont typeface="Arial" panose="020B0604020202020204" pitchFamily="34" charset="0"/>
              <a:buChar char="•"/>
            </a:pPr>
            <a:r>
              <a:rPr lang="fr-FR" sz="1600" dirty="0">
                <a:solidFill>
                  <a:srgbClr val="000000"/>
                </a:solidFill>
              </a:rPr>
              <a:t>L'ID de routeur OSPF est utilisé par le processus OSPF pour identifier de façon unique chaque routeur de la zone OSPF. Un ID de routeur est un nombre 32 bits dont le format est identique à celui d'une adresse IPv4 et qui identifie un routeur de manière unique parmi les autres routeurs OSPF.</a:t>
            </a:r>
          </a:p>
          <a:p>
            <a:pPr marL="342900" indent="-342900" algn="l" rtl="0">
              <a:buFont typeface="Arial" panose="020B0604020202020204" pitchFamily="34" charset="0"/>
              <a:buChar char="•"/>
            </a:pPr>
            <a:r>
              <a:rPr lang="fr-FR" sz="1600" dirty="0">
                <a:solidFill>
                  <a:srgbClr val="000000"/>
                </a:solidFill>
              </a:rPr>
              <a:t>Lorsqu'un routeur voisin compatible OSPF reçoit un paquet Hello avec un ID de routeur qui ne figure pas dans sa liste de voisins, le routeur destinataire tente d'établir une contiguïté avec le routeur initiateur.</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1874753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D0DBD329-AB20-664C-9697-486FE5CED9B9}"/>
              </a:ext>
            </a:extLst>
          </p:cNvPr>
          <p:cNvSpPr>
            <a:spLocks noGrp="1"/>
          </p:cNvSpPr>
          <p:nvPr>
            <p:ph type="title"/>
          </p:nvPr>
        </p:nvSpPr>
        <p:spPr>
          <a:xfrm>
            <a:off x="0" y="189238"/>
            <a:ext cx="9144000" cy="609708"/>
          </a:xfrm>
        </p:spPr>
        <p:txBody>
          <a:bodyPr/>
          <a:lstStyle/>
          <a:p>
            <a:pPr rtl="0"/>
            <a:r>
              <a:rPr lang="fr-FR"/>
              <a:t>What to Expect in this Module</a:t>
            </a:r>
          </a:p>
        </p:txBody>
      </p:sp>
      <p:sp>
        <p:nvSpPr>
          <p:cNvPr id="2" name="Content Placeholder 1">
            <a:extLst>
              <a:ext uri="{FF2B5EF4-FFF2-40B4-BE49-F238E27FC236}">
                <a16:creationId xmlns:a16="http://schemas.microsoft.com/office/drawing/2014/main" xmlns:c15="http://schemas.microsoft.com/office/drawing/2012/chart" xmlns:c="http://schemas.openxmlformats.org/drawingml/2006/chart" xmlns="" id="{C2EDE137-350D-6D47-BD51-750CD198389A}"/>
              </a:ext>
            </a:extLst>
          </p:cNvPr>
          <p:cNvSpPr>
            <a:spLocks noGrp="1"/>
          </p:cNvSpPr>
          <p:nvPr>
            <p:ph idx="1"/>
          </p:nvPr>
        </p:nvSpPr>
        <p:spPr>
          <a:xfrm>
            <a:off x="144065" y="798945"/>
            <a:ext cx="8853286" cy="346366"/>
          </a:xfrm>
        </p:spPr>
        <p:txBody>
          <a:bodyPr/>
          <a:lstStyle/>
          <a:p>
            <a:pPr marL="0" indent="0" rtl="0">
              <a:buNone/>
            </a:pPr>
            <a:r>
              <a:rPr lang="fr-FR"/>
              <a:t>To facilitate learning, the following features within the GUI may be included in this module:</a:t>
            </a:r>
          </a:p>
          <a:p>
            <a:endParaRPr lang="en-US" dirty="0"/>
          </a:p>
          <a:p>
            <a:endParaRPr lang="en-US" dirty="0"/>
          </a:p>
          <a:p>
            <a:pPr marL="0" indent="0">
              <a:buNone/>
            </a:pPr>
            <a:endParaRPr lang="en-US" dirty="0"/>
          </a:p>
        </p:txBody>
      </p:sp>
      <p:graphicFrame>
        <p:nvGraphicFramePr>
          <p:cNvPr id="4" name="Table 3">
            <a:extLst>
              <a:ext uri="{FF2B5EF4-FFF2-40B4-BE49-F238E27FC236}">
                <a16:creationId xmlns:a16="http://schemas.microsoft.com/office/drawing/2014/main" xmlns:c15="http://schemas.microsoft.com/office/drawing/2012/chart" xmlns:c="http://schemas.openxmlformats.org/drawingml/2006/chart" xmlns="" id="{24EE699F-A87C-2246-9235-C1DFDF6B2651}"/>
              </a:ext>
            </a:extLst>
          </p:cNvPr>
          <p:cNvGraphicFramePr>
            <a:graphicFrameLocks noGrp="1"/>
          </p:cNvGraphicFramePr>
          <p:nvPr>
            <p:extLst/>
          </p:nvPr>
        </p:nvGraphicFramePr>
        <p:xfrm>
          <a:off x="301658" y="1145310"/>
          <a:ext cx="8557528" cy="3006492"/>
        </p:xfrm>
        <a:graphic>
          <a:graphicData uri="http://schemas.openxmlformats.org/drawingml/2006/table">
            <a:tbl>
              <a:tblPr firstRow="1" bandRow="1">
                <a:tableStyleId>{5C22544A-7EE6-4342-B048-85BDC9FD1C3A}</a:tableStyleId>
              </a:tblPr>
              <a:tblGrid>
                <a:gridCol w="2140558">
                  <a:extLst>
                    <a:ext uri="{9D8B030D-6E8A-4147-A177-3AD203B41FA5}">
                      <a16:colId xmlns:a16="http://schemas.microsoft.com/office/drawing/2014/main" xmlns:c15="http://schemas.microsoft.com/office/drawing/2012/chart" xmlns:c="http://schemas.openxmlformats.org/drawingml/2006/chart" xmlns="" val="200107645"/>
                    </a:ext>
                  </a:extLst>
                </a:gridCol>
                <a:gridCol w="6416970">
                  <a:extLst>
                    <a:ext uri="{9D8B030D-6E8A-4147-A177-3AD203B41FA5}">
                      <a16:colId xmlns:a16="http://schemas.microsoft.com/office/drawing/2014/main" xmlns:c15="http://schemas.microsoft.com/office/drawing/2012/chart" xmlns:c="http://schemas.openxmlformats.org/drawingml/2006/chart" xmlns="" val="2648404099"/>
                    </a:ext>
                  </a:extLst>
                </a:gridCol>
              </a:tblGrid>
              <a:tr h="265091">
                <a:tc>
                  <a:txBody>
                    <a:bodyPr/>
                    <a:lstStyle/>
                    <a:p>
                      <a:pPr rtl="0"/>
                      <a:r>
                        <a:rPr lang="fr-FR"/>
                        <a:t>Feature</a:t>
                      </a:r>
                    </a:p>
                  </a:txBody>
                  <a:tcPr/>
                </a:tc>
                <a:tc>
                  <a:txBody>
                    <a:bodyPr/>
                    <a:lstStyle/>
                    <a:p>
                      <a:pPr rtl="0"/>
                      <a:r>
                        <a:rPr lang="fr-FR"/>
                        <a:t>Description</a:t>
                      </a:r>
                    </a:p>
                  </a:txBody>
                  <a:tcPr/>
                </a:tc>
                <a:extLst>
                  <a:ext uri="{0D108BD9-81ED-4DB2-BD59-A6C34878D82A}">
                    <a16:rowId xmlns:a16="http://schemas.microsoft.com/office/drawing/2014/main" xmlns:c15="http://schemas.microsoft.com/office/drawing/2012/chart" xmlns:c="http://schemas.openxmlformats.org/drawingml/2006/chart" xmlns="" val="367710602"/>
                  </a:ext>
                </a:extLst>
              </a:tr>
              <a:tr h="331556">
                <a:tc>
                  <a:txBody>
                    <a:bodyPr/>
                    <a:lstStyle/>
                    <a:p>
                      <a:pPr algn="l" rtl="0" fontAlgn="b"/>
                      <a:r>
                        <a:rPr lang="fr-FR" sz="1400" b="0" i="0" u="none" strike="noStrike">
                          <a:solidFill>
                            <a:srgbClr val="000000"/>
                          </a:solidFill>
                          <a:effectLst/>
                          <a:latin typeface="+mn-lt"/>
                        </a:rPr>
                        <a:t>Animations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a:t>Expose learners to new skills and concepts.</a:t>
                      </a:r>
                    </a:p>
                  </a:txBody>
                  <a:tcPr/>
                </a:tc>
                <a:extLst>
                  <a:ext uri="{0D108BD9-81ED-4DB2-BD59-A6C34878D82A}">
                    <a16:rowId xmlns:a16="http://schemas.microsoft.com/office/drawing/2014/main" xmlns:c15="http://schemas.microsoft.com/office/drawing/2012/chart" xmlns:c="http://schemas.openxmlformats.org/drawingml/2006/chart" xmlns="" val="698835149"/>
                  </a:ext>
                </a:extLst>
              </a:tr>
              <a:tr h="37941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fr-FR" sz="1400" b="0" i="0" u="none" strike="noStrike">
                          <a:solidFill>
                            <a:srgbClr val="000000"/>
                          </a:solidFill>
                          <a:effectLst/>
                          <a:latin typeface="+mn-lt"/>
                        </a:rPr>
                        <a:t>Videos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a:t>Expose learners to new skills and concepts.</a:t>
                      </a:r>
                    </a:p>
                  </a:txBody>
                  <a:tcPr/>
                </a:tc>
                <a:extLst>
                  <a:ext uri="{0D108BD9-81ED-4DB2-BD59-A6C34878D82A}">
                    <a16:rowId xmlns:a16="http://schemas.microsoft.com/office/drawing/2014/main" xmlns:c15="http://schemas.microsoft.com/office/drawing/2012/chart" xmlns:c="http://schemas.openxmlformats.org/drawingml/2006/chart" xmlns="" val="904576505"/>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fr-FR" sz="1400" b="0" i="0" u="none" strike="noStrike">
                          <a:solidFill>
                            <a:srgbClr val="000000"/>
                          </a:solidFill>
                          <a:effectLst/>
                          <a:latin typeface="+mn-lt"/>
                        </a:rPr>
                        <a:t>Check Your Understanding(CYU)</a:t>
                      </a:r>
                    </a:p>
                    <a:p>
                      <a:pPr algn="l" fontAlgn="b"/>
                      <a:endParaRPr lang="en-US" sz="1400" b="0" i="0" u="none" strike="noStrike" dirty="0">
                        <a:solidFill>
                          <a:srgbClr val="000000"/>
                        </a:solidFill>
                        <a:effectLst/>
                        <a:latin typeface="+mn-lt"/>
                      </a:endParaRPr>
                    </a:p>
                  </a:txBody>
                  <a:tcPr marL="9525" marR="9525" marT="9525" marB="0" anchor="b"/>
                </a:tc>
                <a:tc>
                  <a:txBody>
                    <a:bodyPr/>
                    <a:lstStyle/>
                    <a:p>
                      <a:pPr rtl="0"/>
                      <a:r>
                        <a:rPr lang="fr-FR"/>
                        <a:t>Per topic online quiz to help learners gauge content understanding. </a:t>
                      </a:r>
                    </a:p>
                  </a:txBody>
                  <a:tcPr/>
                </a:tc>
                <a:extLst>
                  <a:ext uri="{0D108BD9-81ED-4DB2-BD59-A6C34878D82A}">
                    <a16:rowId xmlns:a16="http://schemas.microsoft.com/office/drawing/2014/main" xmlns:c15="http://schemas.microsoft.com/office/drawing/2012/chart" xmlns:c="http://schemas.openxmlformats.org/drawingml/2006/chart" xmlns="" val="2876586054"/>
                  </a:ext>
                </a:extLst>
              </a:tr>
              <a:tr h="178145">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fr-FR" sz="1400" b="0" i="0" u="none" strike="noStrike">
                          <a:solidFill>
                            <a:srgbClr val="000000"/>
                          </a:solidFill>
                          <a:effectLst/>
                          <a:latin typeface="+mn-lt"/>
                        </a:rPr>
                        <a:t>Interactive Activities</a:t>
                      </a:r>
                    </a:p>
                  </a:txBody>
                  <a:tcPr marL="9525" marR="9525" marT="9525" marB="0" anchor="b"/>
                </a:tc>
                <a:tc>
                  <a:txBody>
                    <a:bodyPr/>
                    <a:lstStyle/>
                    <a:p>
                      <a:pPr rtl="0"/>
                      <a:r>
                        <a:rPr lang="fr-FR"/>
                        <a:t>A variety of formats to help learners gauge content understanding.</a:t>
                      </a:r>
                    </a:p>
                  </a:txBody>
                  <a:tcPr/>
                </a:tc>
                <a:extLst>
                  <a:ext uri="{0D108BD9-81ED-4DB2-BD59-A6C34878D82A}">
                    <a16:rowId xmlns:a16="http://schemas.microsoft.com/office/drawing/2014/main" xmlns:c15="http://schemas.microsoft.com/office/drawing/2012/chart" xmlns:c="http://schemas.openxmlformats.org/drawingml/2006/chart" xmlns="" val="3454703549"/>
                  </a:ext>
                </a:extLst>
              </a:tr>
              <a:tr h="215293">
                <a:tc>
                  <a:txBody>
                    <a:bodyPr/>
                    <a:lstStyle/>
                    <a:p>
                      <a:pPr algn="l" rtl="0" fontAlgn="b"/>
                      <a:r>
                        <a:rPr lang="fr-FR" sz="1400" b="0" i="0" u="none" strike="noStrike">
                          <a:solidFill>
                            <a:srgbClr val="000000"/>
                          </a:solidFill>
                          <a:effectLst/>
                          <a:latin typeface="+mn-lt"/>
                        </a:rPr>
                        <a:t>Syntax Checker</a:t>
                      </a:r>
                    </a:p>
                  </a:txBody>
                  <a:tcPr marL="9525" marR="9525" marT="9525" marB="0" anchor="b"/>
                </a:tc>
                <a:tc>
                  <a:txBody>
                    <a:bodyPr/>
                    <a:lstStyle/>
                    <a:p>
                      <a:pPr rtl="0"/>
                      <a:r>
                        <a:rPr lang="fr-FR"/>
                        <a:t>Small simulations that expose learners to Cisco command line to practice configuration skills.</a:t>
                      </a:r>
                    </a:p>
                  </a:txBody>
                  <a:tcPr/>
                </a:tc>
                <a:extLst>
                  <a:ext uri="{0D108BD9-81ED-4DB2-BD59-A6C34878D82A}">
                    <a16:rowId xmlns:a16="http://schemas.microsoft.com/office/drawing/2014/main" xmlns:c15="http://schemas.microsoft.com/office/drawing/2012/chart" xmlns:c="http://schemas.openxmlformats.org/drawingml/2006/chart" xmlns="" val="2195331658"/>
                  </a:ext>
                </a:extLst>
              </a:tr>
              <a:tr h="265091">
                <a:tc>
                  <a:txBody>
                    <a:bodyPr/>
                    <a:lstStyle/>
                    <a:p>
                      <a:pPr algn="l" rtl="0" fontAlgn="b"/>
                      <a:r>
                        <a:rPr lang="fr-FR" sz="1400" b="0" i="0" u="none" strike="noStrike">
                          <a:solidFill>
                            <a:srgbClr val="000000"/>
                          </a:solidFill>
                          <a:effectLst/>
                          <a:latin typeface="+mn-lt"/>
                        </a:rPr>
                        <a:t>PT Activity</a:t>
                      </a:r>
                    </a:p>
                  </a:txBody>
                  <a:tcPr marL="9525" marR="9525" marT="9525" marB="0" anchor="b"/>
                </a:tc>
                <a:tc>
                  <a:txBody>
                    <a:bodyPr/>
                    <a:lstStyle/>
                    <a:p>
                      <a:pPr rtl="0"/>
                      <a:r>
                        <a:rPr lang="fr-FR"/>
                        <a:t>Simulation and modeling activities designed to explore, acquire, reinforce, and expand skills.</a:t>
                      </a:r>
                    </a:p>
                  </a:txBody>
                  <a:tcPr/>
                </a:tc>
                <a:extLst>
                  <a:ext uri="{0D108BD9-81ED-4DB2-BD59-A6C34878D82A}">
                    <a16:rowId xmlns:a16="http://schemas.microsoft.com/office/drawing/2014/main" xmlns:c15="http://schemas.microsoft.com/office/drawing/2012/chart" xmlns:c="http://schemas.openxmlformats.org/drawingml/2006/chart" xmlns="" val="3727131555"/>
                  </a:ext>
                </a:extLst>
              </a:tr>
            </a:tbl>
          </a:graphicData>
        </a:graphic>
      </p:graphicFrame>
    </p:spTree>
    <p:custDataLst>
      <p:tags r:id="rId1"/>
    </p:custDataLst>
    <p:extLst>
      <p:ext uri="{BB962C8B-B14F-4D97-AF65-F5344CB8AC3E}">
        <p14:creationId xmlns:p14="http://schemas.microsoft.com/office/powerpoint/2010/main" val="170272573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lnSpc>
                <a:spcPct val="100000"/>
              </a:lnSpc>
            </a:pPr>
            <a:r>
              <a:rPr lang="fr-FR" sz="1600" dirty="0"/>
              <a:t>Fonctionnement du protocole OSPF</a:t>
            </a:r>
            <a:r>
              <a:rPr lang="en-US" dirty="0"/>
              <a:t/>
            </a:r>
            <a:br>
              <a:rPr lang="en-US" dirty="0"/>
            </a:br>
            <a:r>
              <a:rPr lang="fr-FR" sz="2400" dirty="0"/>
              <a:t>Établissement des contiguïtés de voisin (Suite)</a:t>
            </a:r>
          </a:p>
        </p:txBody>
      </p:sp>
      <p:sp>
        <p:nvSpPr>
          <p:cNvPr id="8" name="Rectangle 7">
            <a:extLst>
              <a:ext uri="{FF2B5EF4-FFF2-40B4-BE49-F238E27FC236}">
                <a16:creationId xmlns:a16="http://schemas.microsoft.com/office/drawing/2014/main" xmlns:c15="http://schemas.microsoft.com/office/drawing/2012/chart" xmlns:c="http://schemas.openxmlformats.org/drawingml/2006/chart" xmlns="" id="{021F3966-6D4B-473A-8A1B-10E36A124ED3}"/>
              </a:ext>
            </a:extLst>
          </p:cNvPr>
          <p:cNvSpPr/>
          <p:nvPr/>
        </p:nvSpPr>
        <p:spPr>
          <a:xfrm>
            <a:off x="420468" y="731837"/>
            <a:ext cx="7196959" cy="338554"/>
          </a:xfrm>
          <a:prstGeom prst="rect">
            <a:avLst/>
          </a:prstGeom>
        </p:spPr>
        <p:txBody>
          <a:bodyPr wrap="square">
            <a:spAutoFit/>
          </a:bodyPr>
          <a:lstStyle/>
          <a:p>
            <a:pPr rtl="0"/>
            <a:r>
              <a:rPr lang="fr-FR" sz="1600" dirty="0">
                <a:solidFill>
                  <a:srgbClr val="58585B"/>
                </a:solidFill>
                <a:latin typeface="+mn-lt"/>
              </a:rPr>
              <a:t>Les routeurs de processus utilisent pour établir la contiguïté sur un réseau à accès multiple:</a:t>
            </a:r>
          </a:p>
        </p:txBody>
      </p:sp>
      <p:graphicFrame>
        <p:nvGraphicFramePr>
          <p:cNvPr id="5" name="Table 5">
            <a:extLst>
              <a:ext uri="{FF2B5EF4-FFF2-40B4-BE49-F238E27FC236}">
                <a16:creationId xmlns:a16="http://schemas.microsoft.com/office/drawing/2014/main" xmlns:c15="http://schemas.microsoft.com/office/drawing/2012/chart" xmlns:c="http://schemas.openxmlformats.org/drawingml/2006/chart" xmlns="" id="{9D8E6A32-8335-4314-B39B-1A0CDECB883C}"/>
              </a:ext>
            </a:extLst>
          </p:cNvPr>
          <p:cNvGraphicFramePr>
            <a:graphicFrameLocks noGrp="1"/>
          </p:cNvGraphicFramePr>
          <p:nvPr>
            <p:ph idx="1"/>
            <p:extLst>
              <p:ext uri="{D42A27DB-BD31-4B8C-83A1-F6EECF244321}">
                <p14:modId xmlns:p14="http://schemas.microsoft.com/office/powerpoint/2010/main" val="2844358377"/>
              </p:ext>
            </p:extLst>
          </p:nvPr>
        </p:nvGraphicFramePr>
        <p:xfrm>
          <a:off x="520943" y="1463674"/>
          <a:ext cx="8280401" cy="3108960"/>
        </p:xfrm>
        <a:graphic>
          <a:graphicData uri="http://schemas.openxmlformats.org/drawingml/2006/table">
            <a:tbl>
              <a:tblPr firstRow="1" bandRow="1">
                <a:tableStyleId>{69CF1AB2-1976-4502-BF36-3FF5EA218861}</a:tableStyleId>
              </a:tblPr>
              <a:tblGrid>
                <a:gridCol w="266316">
                  <a:extLst>
                    <a:ext uri="{9D8B030D-6E8A-4147-A177-3AD203B41FA5}">
                      <a16:colId xmlns:a16="http://schemas.microsoft.com/office/drawing/2014/main" xmlns:c15="http://schemas.microsoft.com/office/drawing/2012/chart" xmlns:c="http://schemas.openxmlformats.org/drawingml/2006/chart" xmlns="" val="3296650526"/>
                    </a:ext>
                  </a:extLst>
                </a:gridCol>
                <a:gridCol w="1813035">
                  <a:extLst>
                    <a:ext uri="{9D8B030D-6E8A-4147-A177-3AD203B41FA5}">
                      <a16:colId xmlns:a16="http://schemas.microsoft.com/office/drawing/2014/main" xmlns:c15="http://schemas.microsoft.com/office/drawing/2012/chart" xmlns:c="http://schemas.openxmlformats.org/drawingml/2006/chart" xmlns="" val="4059000616"/>
                    </a:ext>
                  </a:extLst>
                </a:gridCol>
                <a:gridCol w="6201050">
                  <a:extLst>
                    <a:ext uri="{9D8B030D-6E8A-4147-A177-3AD203B41FA5}">
                      <a16:colId xmlns:a16="http://schemas.microsoft.com/office/drawing/2014/main" xmlns:c15="http://schemas.microsoft.com/office/drawing/2012/chart" xmlns:c="http://schemas.openxmlformats.org/drawingml/2006/chart" xmlns="" val="36415615"/>
                    </a:ext>
                  </a:extLst>
                </a:gridCol>
              </a:tblGrid>
              <a:tr h="370840">
                <a:tc>
                  <a:txBody>
                    <a:bodyPr/>
                    <a:lstStyle/>
                    <a:p>
                      <a:pPr rtl="0"/>
                      <a:r>
                        <a:rPr lang="fr-FR" sz="1200" b="0"/>
                        <a:t>1</a:t>
                      </a:r>
                    </a:p>
                  </a:txBody>
                  <a:tcPr/>
                </a:tc>
                <a:tc>
                  <a:txBody>
                    <a:bodyPr/>
                    <a:lstStyle/>
                    <a:p>
                      <a:pPr rtl="0"/>
                      <a:r>
                        <a:rPr lang="fr-FR" sz="1200" b="0"/>
                        <a:t>État Down vers état Init</a:t>
                      </a:r>
                    </a:p>
                  </a:txBody>
                  <a:tcPr/>
                </a:tc>
                <a:tc>
                  <a:txBody>
                    <a:bodyPr/>
                    <a:lstStyle/>
                    <a:p>
                      <a:pPr rtl="0"/>
                      <a:r>
                        <a:rPr lang="fr-FR" sz="1200" b="0"/>
                        <a:t>Lorsque OSPFv2 est activé sur l'interface, R1 passe de Down à Init et commence à envoyer des paquets Hello OSPFv2 hors de l'interface pour tenter de découvrir des voisins.</a:t>
                      </a:r>
                    </a:p>
                  </a:txBody>
                  <a:tcPr/>
                </a:tc>
                <a:extLst>
                  <a:ext uri="{0D108BD9-81ED-4DB2-BD59-A6C34878D82A}">
                    <a16:rowId xmlns:a16="http://schemas.microsoft.com/office/drawing/2014/main" xmlns:c15="http://schemas.microsoft.com/office/drawing/2012/chart" xmlns:c="http://schemas.openxmlformats.org/drawingml/2006/chart" xmlns="" val="1584428023"/>
                  </a:ext>
                </a:extLst>
              </a:tr>
              <a:tr h="370840">
                <a:tc>
                  <a:txBody>
                    <a:bodyPr/>
                    <a:lstStyle/>
                    <a:p>
                      <a:pPr rtl="0"/>
                      <a:r>
                        <a:rPr lang="fr-FR" sz="1200" b="0"/>
                        <a:t>2</a:t>
                      </a:r>
                    </a:p>
                  </a:txBody>
                  <a:tcPr/>
                </a:tc>
                <a:tc>
                  <a:txBody>
                    <a:bodyPr/>
                    <a:lstStyle/>
                    <a:p>
                      <a:pPr rtl="0"/>
                      <a:r>
                        <a:rPr lang="fr-FR" sz="1200" b="0"/>
                        <a:t>État Init</a:t>
                      </a:r>
                    </a:p>
                  </a:txBody>
                  <a:tcPr/>
                </a:tc>
                <a:tc>
                  <a:txBody>
                    <a:bodyPr/>
                    <a:lstStyle/>
                    <a:p>
                      <a:pPr rtl="0"/>
                      <a:r>
                        <a:rPr lang="fr-FR" sz="1200" b="0"/>
                        <a:t>Lorsqu'un R2 reçoit un paquet Hello du routeur R1 précédemment inconnu, il ajoute l'ID du routeur de R1 à la liste des voisins et répond avec un paquet Hello contenant son propre ID de routeur.</a:t>
                      </a:r>
                    </a:p>
                  </a:txBody>
                  <a:tcPr/>
                </a:tc>
                <a:extLst>
                  <a:ext uri="{0D108BD9-81ED-4DB2-BD59-A6C34878D82A}">
                    <a16:rowId xmlns:a16="http://schemas.microsoft.com/office/drawing/2014/main" xmlns:c15="http://schemas.microsoft.com/office/drawing/2012/chart" xmlns:c="http://schemas.openxmlformats.org/drawingml/2006/chart" xmlns="" val="2934098518"/>
                  </a:ext>
                </a:extLst>
              </a:tr>
              <a:tr h="370840">
                <a:tc>
                  <a:txBody>
                    <a:bodyPr/>
                    <a:lstStyle/>
                    <a:p>
                      <a:pPr rtl="0"/>
                      <a:r>
                        <a:rPr lang="fr-FR" sz="1200" b="0"/>
                        <a:t>3</a:t>
                      </a:r>
                    </a:p>
                  </a:txBody>
                  <a:tcPr/>
                </a:tc>
                <a:tc>
                  <a:txBody>
                    <a:bodyPr/>
                    <a:lstStyle/>
                    <a:p>
                      <a:pPr rtl="0"/>
                      <a:r>
                        <a:rPr lang="fr-FR" sz="1200" b="0"/>
                        <a:t>État Two-Way</a:t>
                      </a:r>
                    </a:p>
                  </a:txBody>
                  <a:tcPr/>
                </a:tc>
                <a:tc>
                  <a:txBody>
                    <a:bodyPr/>
                    <a:lstStyle/>
                    <a:p>
                      <a:pPr rtl="0"/>
                      <a:r>
                        <a:rPr lang="fr-FR" sz="1200" b="0"/>
                        <a:t>R1 reçoit le paquet Hello de R2 et remarque que le message contient l'ID du routeur R1 dans la liste des voisins de R2. R1 ajoute l'ID de routeur de R2 à la liste des voisins et effectue des transitions vers l'état bidirectionnel.</a:t>
                      </a:r>
                    </a:p>
                    <a:p>
                      <a:pPr rtl="0"/>
                      <a:r>
                        <a:rPr lang="fr-FR" sz="1200" b="0"/>
                        <a:t>Si R1 et R2 sont connectés à une liaison point à point, ils passent à l’état ExStart</a:t>
                      </a:r>
                    </a:p>
                    <a:p>
                      <a:pPr rtl="0"/>
                      <a:r>
                        <a:rPr lang="fr-FR" sz="1200" b="0"/>
                        <a:t>Si R1 et R2 sont connectés sur un réseau Ethernet commun, l'option DR/BDR se produit.</a:t>
                      </a:r>
                    </a:p>
                  </a:txBody>
                  <a:tcPr/>
                </a:tc>
                <a:extLst>
                  <a:ext uri="{0D108BD9-81ED-4DB2-BD59-A6C34878D82A}">
                    <a16:rowId xmlns:a16="http://schemas.microsoft.com/office/drawing/2014/main" xmlns:c15="http://schemas.microsoft.com/office/drawing/2012/chart" xmlns:c="http://schemas.openxmlformats.org/drawingml/2006/chart" xmlns="" val="1602449379"/>
                  </a:ext>
                </a:extLst>
              </a:tr>
              <a:tr h="370840">
                <a:tc>
                  <a:txBody>
                    <a:bodyPr/>
                    <a:lstStyle/>
                    <a:p>
                      <a:pPr rtl="0"/>
                      <a:r>
                        <a:rPr lang="fr-FR" sz="1200" b="0"/>
                        <a:t>4</a:t>
                      </a:r>
                    </a:p>
                  </a:txBody>
                  <a:tcPr/>
                </a:tc>
                <a:tc>
                  <a:txBody>
                    <a:bodyPr/>
                    <a:lstStyle/>
                    <a:p>
                      <a:pPr rtl="0"/>
                      <a:r>
                        <a:rPr lang="fr-FR" sz="1200" b="0"/>
                        <a:t>Choisir le routeur désigné (DR) et le routeur désigné de secours (BDR)</a:t>
                      </a:r>
                    </a:p>
                  </a:txBody>
                  <a:tcPr/>
                </a:tc>
                <a:tc>
                  <a:txBody>
                    <a:bodyPr/>
                    <a:lstStyle/>
                    <a:p>
                      <a:pPr rtl="0"/>
                      <a:r>
                        <a:rPr lang="fr-FR" sz="1200" b="0"/>
                        <a:t>L'option DR et BDR se produit, où le routeur ayant l'ID de routeur le plus élevé ou la priorité la plus élevée est élu comme DR, et le deuxième plus élevé est le BDR</a:t>
                      </a:r>
                    </a:p>
                  </a:txBody>
                  <a:tcPr/>
                </a:tc>
                <a:extLst>
                  <a:ext uri="{0D108BD9-81ED-4DB2-BD59-A6C34878D82A}">
                    <a16:rowId xmlns:a16="http://schemas.microsoft.com/office/drawing/2014/main" xmlns:c15="http://schemas.microsoft.com/office/drawing/2012/chart" xmlns:c="http://schemas.openxmlformats.org/drawingml/2006/chart" xmlns="" val="1823193069"/>
                  </a:ext>
                </a:extLst>
              </a:tr>
            </a:tbl>
          </a:graphicData>
        </a:graphic>
      </p:graphicFrame>
    </p:spTree>
    <p:extLst>
      <p:ext uri="{BB962C8B-B14F-4D97-AF65-F5344CB8AC3E}">
        <p14:creationId xmlns:p14="http://schemas.microsoft.com/office/powerpoint/2010/main" val="1845808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90684" y="0"/>
            <a:ext cx="8345488" cy="731837"/>
          </a:xfrm>
        </p:spPr>
        <p:txBody>
          <a:bodyPr/>
          <a:lstStyle/>
          <a:p>
            <a:pPr rtl="0">
              <a:lnSpc>
                <a:spcPct val="100000"/>
              </a:lnSpc>
            </a:pPr>
            <a:r>
              <a:rPr lang="fr-FR" sz="1600" dirty="0"/>
              <a:t>Fonctionnement du protocole OSPF</a:t>
            </a:r>
            <a:r>
              <a:rPr lang="en-US" dirty="0"/>
              <a:t/>
            </a:r>
            <a:br>
              <a:rPr lang="en-US" dirty="0"/>
            </a:br>
            <a:r>
              <a:rPr lang="fr-FR" sz="2400" dirty="0"/>
              <a:t>Synchronisation des bases de données OSPF</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90654B0D-4339-4DE4-BAD7-3269435A87EF}"/>
              </a:ext>
            </a:extLst>
          </p:cNvPr>
          <p:cNvSpPr>
            <a:spLocks noGrp="1"/>
          </p:cNvSpPr>
          <p:nvPr>
            <p:ph idx="1"/>
          </p:nvPr>
        </p:nvSpPr>
        <p:spPr>
          <a:xfrm>
            <a:off x="474662" y="731837"/>
            <a:ext cx="8280057" cy="3689897"/>
          </a:xfrm>
        </p:spPr>
        <p:txBody>
          <a:bodyPr/>
          <a:lstStyle/>
          <a:p>
            <a:pPr marL="0" indent="0" algn="l" rtl="0"/>
            <a:r>
              <a:rPr lang="fr-FR" sz="1600" dirty="0">
                <a:solidFill>
                  <a:srgbClr val="000000"/>
                </a:solidFill>
              </a:rPr>
              <a:t>Après l'état de communication bidirectionnelle (</a:t>
            </a:r>
            <a:r>
              <a:rPr lang="fr-FR" sz="1600" dirty="0" err="1">
                <a:solidFill>
                  <a:srgbClr val="000000"/>
                </a:solidFill>
              </a:rPr>
              <a:t>Two-way</a:t>
            </a:r>
            <a:r>
              <a:rPr lang="fr-FR" sz="1600" dirty="0">
                <a:solidFill>
                  <a:srgbClr val="000000"/>
                </a:solidFill>
              </a:rPr>
              <a:t>), les routeurs passent progressivement à des états de synchronisation des bases de données. Il s'agit d'un processus en trois étapes, comme suit:</a:t>
            </a:r>
          </a:p>
          <a:p>
            <a:pPr lvl="1" rtl="0"/>
            <a:r>
              <a:rPr lang="fr-FR" sz="1600" dirty="0">
                <a:solidFill>
                  <a:srgbClr val="000000"/>
                </a:solidFill>
              </a:rPr>
              <a:t>Décider du premier routeur: Le routeur avec l'ID de routeur le plus élevé envoie son DBD en premier.</a:t>
            </a:r>
          </a:p>
          <a:p>
            <a:pPr lvl="1" rtl="0"/>
            <a:r>
              <a:rPr lang="fr-FR" sz="1600" dirty="0">
                <a:solidFill>
                  <a:srgbClr val="000000"/>
                </a:solidFill>
              </a:rPr>
              <a:t>DBD Exchange: Autant que nécessaire pour transmettre la base de données L'autre routeur doit reconnaître chaque DBD avec un paquet </a:t>
            </a:r>
            <a:r>
              <a:rPr lang="fr-FR" sz="1600" dirty="0" err="1">
                <a:solidFill>
                  <a:srgbClr val="000000"/>
                </a:solidFill>
              </a:rPr>
              <a:t>LSack</a:t>
            </a:r>
            <a:r>
              <a:rPr lang="fr-FR" sz="1600" dirty="0">
                <a:solidFill>
                  <a:srgbClr val="000000"/>
                </a:solidFill>
              </a:rPr>
              <a:t>.</a:t>
            </a:r>
          </a:p>
          <a:p>
            <a:pPr lvl="1" rtl="0"/>
            <a:r>
              <a:rPr lang="fr-FR" sz="1600" dirty="0">
                <a:solidFill>
                  <a:srgbClr val="000000"/>
                </a:solidFill>
              </a:rPr>
              <a:t>Envoyer un LSR: Chaque routeur compare les informations DBD avec le LSDB local. Si le DBD contient des informations de liaison plus récentes, le routeur passe à l'état de </a:t>
            </a:r>
            <a:r>
              <a:rPr lang="fr-FR" sz="1600" dirty="0" err="1">
                <a:solidFill>
                  <a:srgbClr val="000000"/>
                </a:solidFill>
              </a:rPr>
              <a:t>Loading</a:t>
            </a:r>
            <a:r>
              <a:rPr lang="fr-FR" sz="1600" dirty="0">
                <a:solidFill>
                  <a:srgbClr val="000000"/>
                </a:solidFill>
              </a:rPr>
              <a:t>.</a:t>
            </a:r>
          </a:p>
          <a:p>
            <a:pPr marL="142875" lvl="1" indent="0" rtl="0">
              <a:buNone/>
            </a:pPr>
            <a:r>
              <a:rPr lang="fr-FR" sz="1600" dirty="0" smtClean="0">
                <a:solidFill>
                  <a:srgbClr val="000000"/>
                </a:solidFill>
              </a:rPr>
              <a:t>Une </a:t>
            </a:r>
            <a:r>
              <a:rPr lang="fr-FR" sz="1600" dirty="0">
                <a:solidFill>
                  <a:srgbClr val="000000"/>
                </a:solidFill>
              </a:rPr>
              <a:t>fois que tous les LSR ont été échangés et satisfaits, les routeurs sont considérés comme synchronisés et dans un état Full. Les mises à jour (LSU) sont envoyées:</a:t>
            </a:r>
          </a:p>
          <a:p>
            <a:pPr lvl="1" rtl="0"/>
            <a:r>
              <a:rPr lang="fr-FR" sz="1600" dirty="0">
                <a:solidFill>
                  <a:srgbClr val="000000"/>
                </a:solidFill>
              </a:rPr>
              <a:t>En cas de détection d'une modification (mises à jour incrémentielles)</a:t>
            </a:r>
          </a:p>
          <a:p>
            <a:pPr lvl="1" rtl="0"/>
            <a:r>
              <a:rPr lang="fr-FR" sz="1600" dirty="0">
                <a:solidFill>
                  <a:srgbClr val="000000"/>
                </a:solidFill>
              </a:rPr>
              <a:t>Toutes les 30 minutes</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3418611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r>
              <a:rPr lang="fr-FR" sz="1600"/>
              <a:t>Fonctionnement du protocole OSPF</a:t>
            </a:r>
            <a:r>
              <a:rPr lang="en-US" dirty="0"/>
              <a:t/>
            </a:r>
            <a:br>
              <a:rPr lang="en-US" dirty="0"/>
            </a:br>
            <a:r>
              <a:rPr lang="fr-FR" sz="2400"/>
              <a:t>La nécessité d'un DR</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6FE35820-8635-4B2D-A3DB-7BD408787B0D}"/>
              </a:ext>
            </a:extLst>
          </p:cNvPr>
          <p:cNvSpPr>
            <a:spLocks noGrp="1"/>
          </p:cNvSpPr>
          <p:nvPr>
            <p:ph idx="1"/>
          </p:nvPr>
        </p:nvSpPr>
        <p:spPr>
          <a:xfrm>
            <a:off x="120912" y="671381"/>
            <a:ext cx="4904675" cy="3689897"/>
          </a:xfrm>
        </p:spPr>
        <p:txBody>
          <a:bodyPr/>
          <a:lstStyle/>
          <a:p>
            <a:pPr marL="0" indent="0" algn="l" rtl="0"/>
            <a:r>
              <a:rPr lang="fr-FR" sz="1600" dirty="0">
                <a:solidFill>
                  <a:srgbClr val="000000"/>
                </a:solidFill>
              </a:rPr>
              <a:t>Les réseaux à accès multiple peuvent présenter deux problématiques pour le protocole OSPF concernant l'inondation des LSA, comme suivant:</a:t>
            </a:r>
          </a:p>
          <a:p>
            <a:pPr marL="342900" indent="-342900" algn="l" rtl="0">
              <a:buFont typeface="Arial" panose="020B0604020202020204" pitchFamily="34" charset="0"/>
              <a:buChar char="•"/>
            </a:pPr>
            <a:r>
              <a:rPr lang="fr-FR" sz="1600" b="1" dirty="0">
                <a:solidFill>
                  <a:srgbClr val="000000"/>
                </a:solidFill>
              </a:rPr>
              <a:t>Création de plusieurs contiguïtés</a:t>
            </a:r>
            <a:r>
              <a:rPr lang="fr-FR" sz="1600" dirty="0">
                <a:solidFill>
                  <a:srgbClr val="000000"/>
                </a:solidFill>
              </a:rPr>
              <a:t> - Les réseaux Ethernet peuvent interconnecter plusieurs routeurs OSPF sur une liaison commune. La création de contiguïtés avec chaque routeur entraînerait un nombre excessif de LSA échangées entre les routeurs d'un même réseau.</a:t>
            </a:r>
          </a:p>
          <a:p>
            <a:pPr marL="342900" indent="-342900" algn="l" rtl="0">
              <a:buFont typeface="Arial" panose="020B0604020202020204" pitchFamily="34" charset="0"/>
              <a:buChar char="•"/>
            </a:pPr>
            <a:r>
              <a:rPr lang="fr-FR" sz="1600" b="1" dirty="0">
                <a:solidFill>
                  <a:srgbClr val="000000"/>
                </a:solidFill>
              </a:rPr>
              <a:t>Diffusion massive de paquets LSA</a:t>
            </a:r>
            <a:r>
              <a:rPr lang="fr-FR" sz="1600" dirty="0">
                <a:solidFill>
                  <a:srgbClr val="000000"/>
                </a:solidFill>
              </a:rPr>
              <a:t> - Les routeurs à état de liens diffusent leurs paquets LSA chaque fois que le protocole OSPF est initialisé, ou lorsqu'une modification topologique se produit. L'inondation pourrait devenir excessive.</a:t>
            </a:r>
          </a:p>
          <a:p>
            <a:pPr marL="342900" indent="-342900" algn="l">
              <a:buFont typeface="Arial" panose="020B0604020202020204" pitchFamily="34" charset="0"/>
              <a:buChar char="•"/>
            </a:pPr>
            <a:endParaRPr lang="en-US" sz="1600" dirty="0">
              <a:solidFill>
                <a:srgbClr val="000000"/>
              </a:solidFill>
            </a:endParaRPr>
          </a:p>
        </p:txBody>
      </p:sp>
      <p:pic>
        <p:nvPicPr>
          <p:cNvPr id="6" name="Picture 5">
            <a:extLst>
              <a:ext uri="{FF2B5EF4-FFF2-40B4-BE49-F238E27FC236}">
                <a16:creationId xmlns:a16="http://schemas.microsoft.com/office/drawing/2014/main" xmlns:c15="http://schemas.microsoft.com/office/drawing/2012/chart" xmlns:c="http://schemas.openxmlformats.org/drawingml/2006/chart" xmlns="" id="{6F0CD712-95F4-4F34-A8FF-757F146E1655}"/>
              </a:ext>
            </a:extLst>
          </p:cNvPr>
          <p:cNvPicPr>
            <a:picLocks noChangeAspect="1"/>
          </p:cNvPicPr>
          <p:nvPr/>
        </p:nvPicPr>
        <p:blipFill>
          <a:blip r:embed="rId3"/>
          <a:stretch>
            <a:fillRect/>
          </a:stretch>
        </p:blipFill>
        <p:spPr>
          <a:xfrm>
            <a:off x="5025587" y="943248"/>
            <a:ext cx="3790950" cy="3267075"/>
          </a:xfrm>
          <a:prstGeom prst="rect">
            <a:avLst/>
          </a:prstGeom>
        </p:spPr>
      </p:pic>
    </p:spTree>
    <p:extLst>
      <p:ext uri="{BB962C8B-B14F-4D97-AF65-F5344CB8AC3E}">
        <p14:creationId xmlns:p14="http://schemas.microsoft.com/office/powerpoint/2010/main" val="2405043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lnSpc>
                <a:spcPct val="100000"/>
              </a:lnSpc>
            </a:pPr>
            <a:r>
              <a:rPr lang="fr-FR" sz="1600" dirty="0"/>
              <a:t>Fonctionnement du protocole OSPF</a:t>
            </a:r>
            <a:r>
              <a:rPr lang="en-US" dirty="0"/>
              <a:t/>
            </a:r>
            <a:br>
              <a:rPr lang="en-US" dirty="0"/>
            </a:br>
            <a:r>
              <a:rPr lang="fr-FR" sz="2400" dirty="0"/>
              <a:t>Inondation de la LSA avec un DR</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2637EE69-BADB-4D5F-9A7A-8130B3025BE3}"/>
              </a:ext>
            </a:extLst>
          </p:cNvPr>
          <p:cNvSpPr>
            <a:spLocks noGrp="1"/>
          </p:cNvSpPr>
          <p:nvPr>
            <p:ph idx="1"/>
          </p:nvPr>
        </p:nvSpPr>
        <p:spPr>
          <a:xfrm>
            <a:off x="263065" y="739394"/>
            <a:ext cx="8280057" cy="3689897"/>
          </a:xfrm>
        </p:spPr>
        <p:txBody>
          <a:bodyPr/>
          <a:lstStyle/>
          <a:p>
            <a:pPr marL="342900" indent="-342900" algn="l" rtl="0">
              <a:buFont typeface="Arial" panose="020B0604020202020204" pitchFamily="34" charset="0"/>
              <a:buChar char="•"/>
            </a:pPr>
            <a:r>
              <a:rPr lang="fr-FR" sz="1600" dirty="0">
                <a:solidFill>
                  <a:srgbClr val="000000"/>
                </a:solidFill>
              </a:rPr>
              <a:t>Une augmentation du nombre de routeurs sur un réseau à accès multiple augmente également le nombre de LSA échangés entre les routeurs. Cette inondation de LSA a un impact significatif sur le fonctionnement de l'OSPF.</a:t>
            </a:r>
          </a:p>
          <a:p>
            <a:pPr marL="342900" indent="-342900" algn="l" rtl="0">
              <a:buFont typeface="Arial" panose="020B0604020202020204" pitchFamily="34" charset="0"/>
              <a:buChar char="•"/>
            </a:pPr>
            <a:r>
              <a:rPr lang="fr-FR" sz="1600" dirty="0">
                <a:solidFill>
                  <a:srgbClr val="000000"/>
                </a:solidFill>
              </a:rPr>
              <a:t>Si chaque routeur d'un réseau à accès multiple devait envoyer une LSA, puis accuser réception de toutes les LSA qu'il a reçues pour tous les routeurs de ce réseau à accès multiple, le trafic réseau deviendrait chaotique.</a:t>
            </a:r>
          </a:p>
          <a:p>
            <a:pPr marL="342900" indent="-342900" algn="l" rtl="0">
              <a:buFont typeface="Arial" panose="020B0604020202020204" pitchFamily="34" charset="0"/>
              <a:buChar char="•"/>
            </a:pPr>
            <a:r>
              <a:rPr lang="fr-FR" sz="1600" dirty="0">
                <a:solidFill>
                  <a:srgbClr val="000000"/>
                </a:solidFill>
              </a:rPr>
              <a:t>Sur les réseaux à accès multiple, le protocole OSPF choisit un DR, qui sera le point de collecte et de distribution pour les LSA envoyées et reçues. Un BDR est également sélectionné en cas de panne du routeur DR. Tous les autres routeurs deviennent des DROTHERS. Un DROTHER est un routeur qui n'est ni le routeur DR ni le routeur BDR.</a:t>
            </a:r>
          </a:p>
          <a:p>
            <a:pPr marL="415985" lvl="1" indent="-342900" rtl="0">
              <a:buFont typeface="Arial" panose="020B0604020202020204" pitchFamily="34" charset="0"/>
              <a:buChar char="•"/>
            </a:pPr>
            <a:r>
              <a:rPr lang="fr-FR" b="1" dirty="0">
                <a:solidFill>
                  <a:srgbClr val="000000"/>
                </a:solidFill>
              </a:rPr>
              <a:t>Remarque</a:t>
            </a:r>
            <a:r>
              <a:rPr lang="fr-FR" dirty="0">
                <a:solidFill>
                  <a:srgbClr val="000000"/>
                </a:solidFill>
              </a:rPr>
              <a:t>: Le routeur désigné est utilisé uniquement pour la diffusion des paquets LSA. Il utilise toujours le routeur de tronçon suivant le plus approprié indiqué dans la table de routage pour la transmission de tous les autres paquets.</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3709354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pPr rtl="0"/>
            <a:r>
              <a:rPr lang="fr-FR">
                <a:solidFill>
                  <a:schemeClr val="accent5">
                    <a:lumMod val="40000"/>
                    <a:lumOff val="60000"/>
                  </a:schemeClr>
                </a:solidFill>
              </a:rPr>
              <a:t>1.4 Module pratique et questionnaire</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rtl="0"/>
            <a:r>
              <a:rPr lang="fr-FR" sz="1400">
                <a:latin typeface="Arial" charset="0"/>
              </a:rPr>
              <a:t>Module pratique et questionnaire</a:t>
            </a:r>
            <a:r>
              <a:rPr lang="en-US" dirty="0">
                <a:latin typeface="Arial" charset="0"/>
              </a:rPr>
              <a:t/>
            </a:r>
            <a:br>
              <a:rPr lang="en-US" dirty="0">
                <a:latin typeface="Arial" charset="0"/>
              </a:rPr>
            </a:br>
            <a:r>
              <a:rPr lang="fr-FR">
                <a:latin typeface="Arial" charset="0"/>
              </a:rPr>
              <a:t>Qu'est-ce que j'ai appris dans ce module?</a:t>
            </a:r>
          </a:p>
        </p:txBody>
      </p:sp>
      <p:sp>
        <p:nvSpPr>
          <p:cNvPr id="3" name="Content Placeholder 2">
            <a:extLst>
              <a:ext uri="{FF2B5EF4-FFF2-40B4-BE49-F238E27FC236}">
                <a16:creationId xmlns:a16="http://schemas.microsoft.com/office/drawing/2014/main" xmlns:c15="http://schemas.microsoft.com/office/drawing/2012/chart" xmlns:c="http://schemas.openxmlformats.org/drawingml/2006/chart" xmlns="" id="{8D34B282-A53A-40D3-B048-C5D9F5C0A130}"/>
              </a:ext>
            </a:extLst>
          </p:cNvPr>
          <p:cNvSpPr>
            <a:spLocks noGrp="1"/>
          </p:cNvSpPr>
          <p:nvPr>
            <p:ph idx="1"/>
          </p:nvPr>
        </p:nvSpPr>
        <p:spPr/>
        <p:txBody>
          <a:bodyPr/>
          <a:lstStyle/>
          <a:p>
            <a:pPr rtl="0">
              <a:spcBef>
                <a:spcPts val="0"/>
              </a:spcBef>
              <a:spcAft>
                <a:spcPts val="0"/>
              </a:spcAft>
              <a:buFont typeface="Arial" panose="020B0604020202020204" pitchFamily="34" charset="0"/>
              <a:buChar char="•"/>
            </a:pPr>
            <a:r>
              <a:rPr lang="fr-FR" sz="1300" dirty="0"/>
              <a:t>OSPF est un protocole de routage à état de liens qui a été développé comme alternative au protocole de routage à vecteur de distance, ou RIP. </a:t>
            </a:r>
          </a:p>
          <a:p>
            <a:pPr rtl="0">
              <a:spcBef>
                <a:spcPts val="0"/>
              </a:spcBef>
              <a:spcAft>
                <a:spcPts val="0"/>
              </a:spcAft>
              <a:buFont typeface="Arial" panose="020B0604020202020204" pitchFamily="34" charset="0"/>
              <a:buChar char="•"/>
            </a:pPr>
            <a:r>
              <a:rPr lang="fr-FR" sz="1300" dirty="0"/>
              <a:t>OSPF est un protocole de routage à état de liens qui prend en charge le concept de zones pour assurer l'évolutivité. </a:t>
            </a:r>
          </a:p>
          <a:p>
            <a:pPr rtl="0">
              <a:spcBef>
                <a:spcPts val="0"/>
              </a:spcBef>
              <a:spcAft>
                <a:spcPts val="0"/>
              </a:spcAft>
              <a:buFont typeface="Arial" panose="020B0604020202020204" pitchFamily="34" charset="0"/>
              <a:buChar char="•"/>
            </a:pPr>
            <a:r>
              <a:rPr lang="fr-FR" sz="1300" dirty="0"/>
              <a:t>Un lien est une interface sur un routeur. Une liaison est également un segment de réseau qui connecte deux routeurs, ou un réseau stub tel qu'un LAN Ethernet connecté à un seul routeur. </a:t>
            </a:r>
          </a:p>
          <a:p>
            <a:pPr rtl="0">
              <a:spcBef>
                <a:spcPts val="0"/>
              </a:spcBef>
              <a:spcAft>
                <a:spcPts val="0"/>
              </a:spcAft>
              <a:buFont typeface="Arial" panose="020B0604020202020204" pitchFamily="34" charset="0"/>
              <a:buChar char="•"/>
            </a:pPr>
            <a:r>
              <a:rPr lang="fr-FR" sz="1300" dirty="0"/>
              <a:t>Toutes les informations relatives à l'état de liaison incluent le préfixe réseau, la longueur du préfixe et le coût. </a:t>
            </a:r>
          </a:p>
          <a:p>
            <a:pPr rtl="0">
              <a:spcBef>
                <a:spcPts val="0"/>
              </a:spcBef>
              <a:spcAft>
                <a:spcPts val="0"/>
              </a:spcAft>
              <a:buFont typeface="Arial" panose="020B0604020202020204" pitchFamily="34" charset="0"/>
              <a:buChar char="•"/>
            </a:pPr>
            <a:r>
              <a:rPr lang="fr-FR" sz="1300" dirty="0"/>
              <a:t>Tous les protocoles de routage utilisent des messages de protocole de routage pour échanger les informations de routage. Les messages permettent de renforcer les structures de données, qui sont ensuite traitées au moyen d'un algorithme de routage. </a:t>
            </a:r>
          </a:p>
          <a:p>
            <a:pPr rtl="0">
              <a:spcBef>
                <a:spcPts val="0"/>
              </a:spcBef>
              <a:spcAft>
                <a:spcPts val="0"/>
              </a:spcAft>
              <a:buFont typeface="Arial" panose="020B0604020202020204" pitchFamily="34" charset="0"/>
              <a:buChar char="•"/>
            </a:pPr>
            <a:r>
              <a:rPr lang="fr-FR" sz="1300" dirty="0"/>
              <a:t>Les routeurs exécutant OSPF échangent des messages pour transmettre des informations de routage à l'aide de cinq types de paquets: le paquet Hello, le paquet de description de la base de données, le paquet de requête d'état de liens, le paquet de mise à jour d'état de liaison et le paquet d'accusé de réception d'état de liaison. </a:t>
            </a:r>
          </a:p>
          <a:p>
            <a:pPr rtl="0">
              <a:spcBef>
                <a:spcPts val="0"/>
              </a:spcBef>
              <a:spcAft>
                <a:spcPts val="0"/>
              </a:spcAft>
              <a:buFont typeface="Arial" panose="020B0604020202020204" pitchFamily="34" charset="0"/>
              <a:buChar char="•"/>
            </a:pPr>
            <a:r>
              <a:rPr lang="fr-FR" sz="1300" dirty="0"/>
              <a:t>Les messages OSPF sont utilisés pour créer et gérer trois bases de données OSPF: la base de données d'adjacence crée la table voisine, la base de données d'état de liens (LSDB) crée la table de topologie et la base de données de transfert crée la table de routage. </a:t>
            </a:r>
          </a:p>
          <a:p>
            <a:pPr rtl="0">
              <a:spcBef>
                <a:spcPts val="0"/>
              </a:spcBef>
              <a:spcAft>
                <a:spcPts val="0"/>
              </a:spcAft>
              <a:buFont typeface="Arial" panose="020B0604020202020204" pitchFamily="34" charset="0"/>
              <a:buChar char="•"/>
            </a:pPr>
            <a:r>
              <a:rPr lang="fr-FR" sz="1300" dirty="0"/>
              <a:t>Le routeur crée la table topologique à l'aide des résultats des calculs basés sur l'algorithme SPF de </a:t>
            </a:r>
            <a:r>
              <a:rPr lang="fr-FR" sz="1300" dirty="0" err="1"/>
              <a:t>Dijkstra</a:t>
            </a:r>
            <a:r>
              <a:rPr lang="fr-FR" sz="1300" dirty="0"/>
              <a:t>. L'algorithme SPF est basé sur le coût cumulé permettant d'atteindre une destination. Dans OSPF, le coût est utilisé pour déterminer le meilleur chemin vers la destination. </a:t>
            </a:r>
          </a:p>
          <a:p>
            <a:pPr>
              <a:spcBef>
                <a:spcPts val="0"/>
              </a:spcBef>
              <a:spcAft>
                <a:spcPts val="0"/>
              </a:spcAft>
            </a:pPr>
            <a:endParaRPr lang="en-US" sz="1300" dirty="0"/>
          </a:p>
        </p:txBody>
      </p:sp>
    </p:spTree>
    <p:custDataLst>
      <p:tags r:id="rId1"/>
    </p:custDataLst>
    <p:extLst>
      <p:ext uri="{BB962C8B-B14F-4D97-AF65-F5344CB8AC3E}">
        <p14:creationId xmlns:p14="http://schemas.microsoft.com/office/powerpoint/2010/main" val="2929623157"/>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rtl="0"/>
            <a:r>
              <a:rPr lang="fr-FR" sz="1400">
                <a:latin typeface="Arial" charset="0"/>
              </a:rPr>
              <a:t>Module pratique et questionnaire</a:t>
            </a:r>
            <a:r>
              <a:rPr lang="en-US" dirty="0">
                <a:latin typeface="Arial" charset="0"/>
              </a:rPr>
              <a:t/>
            </a:r>
            <a:br>
              <a:rPr lang="en-US" dirty="0">
                <a:latin typeface="Arial" charset="0"/>
              </a:rPr>
            </a:br>
            <a:r>
              <a:rPr lang="fr-FR">
                <a:latin typeface="Arial" charset="0"/>
              </a:rPr>
              <a:t>Qu'est-ce que j'ai appris dans ce module?</a:t>
            </a:r>
          </a:p>
        </p:txBody>
      </p:sp>
      <p:sp>
        <p:nvSpPr>
          <p:cNvPr id="3" name="Content Placeholder 2">
            <a:extLst>
              <a:ext uri="{FF2B5EF4-FFF2-40B4-BE49-F238E27FC236}">
                <a16:creationId xmlns:a16="http://schemas.microsoft.com/office/drawing/2014/main" xmlns:c15="http://schemas.microsoft.com/office/drawing/2012/chart" xmlns:c="http://schemas.openxmlformats.org/drawingml/2006/chart" xmlns="" id="{8D34B282-A53A-40D3-B048-C5D9F5C0A130}"/>
              </a:ext>
            </a:extLst>
          </p:cNvPr>
          <p:cNvSpPr>
            <a:spLocks noGrp="1"/>
          </p:cNvSpPr>
          <p:nvPr>
            <p:ph idx="1"/>
          </p:nvPr>
        </p:nvSpPr>
        <p:spPr/>
        <p:txBody>
          <a:bodyPr/>
          <a:lstStyle/>
          <a:p>
            <a:pPr rtl="0">
              <a:spcBef>
                <a:spcPts val="0"/>
              </a:spcBef>
              <a:spcAft>
                <a:spcPts val="0"/>
              </a:spcAft>
              <a:buFont typeface="Arial" panose="020B0604020202020204" pitchFamily="34" charset="0"/>
              <a:buChar char="•"/>
            </a:pPr>
            <a:r>
              <a:rPr lang="fr-FR" sz="1300" dirty="0"/>
              <a:t>Pour conserver les informations de routage, les routeurs OSPF effectuent un processus de routage générique de l'état de liens pour atteindre un état de convergence : Établir les </a:t>
            </a:r>
            <a:r>
              <a:rPr lang="fr-FR" sz="1300" dirty="0" err="1"/>
              <a:t>contigüs</a:t>
            </a:r>
            <a:r>
              <a:rPr lang="fr-FR" sz="1300" dirty="0"/>
              <a:t>, échanger des annonces d'état de liens, construire la base de données d'état de liens, exécuter l'algorithme SPF, choisir la meilleure route.</a:t>
            </a:r>
          </a:p>
          <a:p>
            <a:pPr rtl="0">
              <a:spcBef>
                <a:spcPts val="0"/>
              </a:spcBef>
              <a:spcAft>
                <a:spcPts val="0"/>
              </a:spcAft>
              <a:buFont typeface="Arial" panose="020B0604020202020204" pitchFamily="34" charset="0"/>
              <a:buChar char="•"/>
            </a:pPr>
            <a:r>
              <a:rPr lang="fr-FR" sz="1300" dirty="0"/>
              <a:t>Avec OSPF à zone unique n'importe quel nombre peut être utilisé pour la zone, la meilleure pratique est d'utiliser la zone 0. </a:t>
            </a:r>
          </a:p>
          <a:p>
            <a:pPr rtl="0">
              <a:spcBef>
                <a:spcPts val="0"/>
              </a:spcBef>
              <a:spcAft>
                <a:spcPts val="0"/>
              </a:spcAft>
              <a:buFont typeface="Arial" panose="020B0604020202020204" pitchFamily="34" charset="0"/>
              <a:buChar char="•"/>
            </a:pPr>
            <a:r>
              <a:rPr lang="fr-FR" sz="1300" dirty="0"/>
              <a:t>Le protocole OSPF à zone unique est utile sur les plus petits réseaux comportant peu de routeurs. </a:t>
            </a:r>
          </a:p>
          <a:p>
            <a:pPr rtl="0">
              <a:spcBef>
                <a:spcPts val="0"/>
              </a:spcBef>
              <a:spcAft>
                <a:spcPts val="0"/>
              </a:spcAft>
              <a:buFont typeface="Arial" panose="020B0604020202020204" pitchFamily="34" charset="0"/>
              <a:buChar char="•"/>
            </a:pPr>
            <a:r>
              <a:rPr lang="fr-FR" sz="1300" dirty="0"/>
              <a:t>Avec l'OSPF à zone multiple, un grand domaine de routage peut être divisé en petites zones, pour soutenir le routage hiérarchique. Avec le routage hiérarchique, le routage s'effectue toujours entre les zones (routage interzone), alors que la plupart des opérations de routage exigeant beaucoup de temps du processeur, comme le </a:t>
            </a:r>
            <a:r>
              <a:rPr lang="fr-FR" sz="1300" dirty="0" err="1"/>
              <a:t>recalcul</a:t>
            </a:r>
            <a:r>
              <a:rPr lang="fr-FR" sz="1300" dirty="0"/>
              <a:t> de la base de données, sont conservées dans une zone. </a:t>
            </a:r>
          </a:p>
          <a:p>
            <a:pPr rtl="0">
              <a:spcBef>
                <a:spcPts val="0"/>
              </a:spcBef>
              <a:spcAft>
                <a:spcPts val="0"/>
              </a:spcAft>
              <a:buFont typeface="Arial" panose="020B0604020202020204" pitchFamily="34" charset="0"/>
              <a:buChar char="•"/>
            </a:pPr>
            <a:r>
              <a:rPr lang="fr-FR" sz="1300" dirty="0"/>
              <a:t>OSPFv3 est l'équivalent OSPFv2 pour l'échange de préfixes IPv6. Rappelez-vous que dans IPv6, l'adresse réseau est considérée comme étant le préfixe et le masque de sous-réseau est appelé la longueur de préfixe.</a:t>
            </a:r>
          </a:p>
          <a:p>
            <a:pPr rtl="0">
              <a:spcBef>
                <a:spcPts val="0"/>
              </a:spcBef>
              <a:spcAft>
                <a:spcPts val="0"/>
              </a:spcAft>
              <a:buFont typeface="Arial" panose="020B0604020202020204" pitchFamily="34" charset="0"/>
              <a:buChar char="•"/>
            </a:pPr>
            <a:r>
              <a:rPr lang="fr-FR" sz="1300" dirty="0"/>
              <a:t>Le protocole OSPF utilise des paquets LSP (Link-State </a:t>
            </a:r>
            <a:r>
              <a:rPr lang="fr-FR" sz="1300" dirty="0" err="1"/>
              <a:t>Packet</a:t>
            </a:r>
            <a:r>
              <a:rPr lang="fr-FR" sz="1300" dirty="0"/>
              <a:t>) pour établir et maintenir des contiguïtés de voisin, ainsi que pour échanger des mises à jour de routage:1 Hello,2 DBD,3 LSR,4 LSU et 5 </a:t>
            </a:r>
            <a:r>
              <a:rPr lang="fr-FR" sz="1300" dirty="0" err="1"/>
              <a:t>LSAck</a:t>
            </a:r>
            <a:r>
              <a:rPr lang="fr-FR" sz="1300" dirty="0"/>
              <a:t> </a:t>
            </a:r>
          </a:p>
          <a:p>
            <a:pPr rtl="0">
              <a:spcBef>
                <a:spcPts val="0"/>
              </a:spcBef>
              <a:spcAft>
                <a:spcPts val="0"/>
              </a:spcAft>
              <a:buFont typeface="Arial" panose="020B0604020202020204" pitchFamily="34" charset="0"/>
              <a:buChar char="•"/>
            </a:pPr>
            <a:r>
              <a:rPr lang="fr-FR" sz="1300" dirty="0"/>
              <a:t>Les paquets LSU sont également utilisés pour transmettre des mises à jour de routage OSPF, telles que des modifications de liens. </a:t>
            </a:r>
          </a:p>
          <a:p>
            <a:pPr rtl="0">
              <a:spcBef>
                <a:spcPts val="0"/>
              </a:spcBef>
              <a:spcAft>
                <a:spcPts val="0"/>
              </a:spcAft>
              <a:buFont typeface="Arial" panose="020B0604020202020204" pitchFamily="34" charset="0"/>
              <a:buChar char="•"/>
            </a:pPr>
            <a:r>
              <a:rPr lang="fr-FR" sz="1300" dirty="0"/>
              <a:t>Les paquets Hello sont utilisés pour détecter les voisins OSPF, établir des contiguïtés de voisin, annoncer les paramètres que les deux routeurs doivent accepter pour devenir voisins, et choisir le routeur désigné (DR) et le routeur désigné de secours (BDR) sur les réseaux à accès multiple tels qu'Ethernet. Les liens point-à-point ne nécessitent pas de routeur DR ou BDR.</a:t>
            </a:r>
          </a:p>
          <a:p>
            <a:pPr>
              <a:spcBef>
                <a:spcPts val="0"/>
              </a:spcBef>
              <a:spcAft>
                <a:spcPts val="0"/>
              </a:spcAft>
            </a:pPr>
            <a:endParaRPr lang="en-US" sz="1300" dirty="0"/>
          </a:p>
        </p:txBody>
      </p:sp>
    </p:spTree>
    <p:custDataLst>
      <p:tags r:id="rId1"/>
    </p:custDataLst>
    <p:extLst>
      <p:ext uri="{BB962C8B-B14F-4D97-AF65-F5344CB8AC3E}">
        <p14:creationId xmlns:p14="http://schemas.microsoft.com/office/powerpoint/2010/main" val="881746461"/>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rtl="0"/>
            <a:r>
              <a:rPr lang="fr-FR" sz="1400">
                <a:latin typeface="Arial" charset="0"/>
              </a:rPr>
              <a:t>Module pratique et questionnaire</a:t>
            </a:r>
            <a:r>
              <a:rPr lang="en-US" dirty="0">
                <a:latin typeface="Arial" charset="0"/>
              </a:rPr>
              <a:t/>
            </a:r>
            <a:br>
              <a:rPr lang="en-US" dirty="0">
                <a:latin typeface="Arial" charset="0"/>
              </a:rPr>
            </a:br>
            <a:r>
              <a:rPr lang="fr-FR">
                <a:latin typeface="Arial" charset="0"/>
              </a:rPr>
              <a:t>Qu'est-ce que j'ai appris dans ce module?</a:t>
            </a:r>
          </a:p>
        </p:txBody>
      </p:sp>
      <p:sp>
        <p:nvSpPr>
          <p:cNvPr id="3" name="Content Placeholder 2">
            <a:extLst>
              <a:ext uri="{FF2B5EF4-FFF2-40B4-BE49-F238E27FC236}">
                <a16:creationId xmlns:a16="http://schemas.microsoft.com/office/drawing/2014/main" xmlns:c15="http://schemas.microsoft.com/office/drawing/2012/chart" xmlns:c="http://schemas.openxmlformats.org/drawingml/2006/chart" xmlns="" id="{8D34B282-A53A-40D3-B048-C5D9F5C0A130}"/>
              </a:ext>
            </a:extLst>
          </p:cNvPr>
          <p:cNvSpPr>
            <a:spLocks noGrp="1"/>
          </p:cNvSpPr>
          <p:nvPr>
            <p:ph idx="1"/>
          </p:nvPr>
        </p:nvSpPr>
        <p:spPr/>
        <p:txBody>
          <a:bodyPr/>
          <a:lstStyle/>
          <a:p>
            <a:pPr rtl="0">
              <a:spcBef>
                <a:spcPts val="0"/>
              </a:spcBef>
              <a:spcAft>
                <a:spcPts val="0"/>
              </a:spcAft>
              <a:buFont typeface="Arial" panose="020B0604020202020204" pitchFamily="34" charset="0"/>
              <a:buChar char="•"/>
            </a:pPr>
            <a:r>
              <a:rPr lang="fr-FR" dirty="0"/>
              <a:t>Certains champs importants du paquet Hello sont le type, l'ID du routeur, l'ID de zone, le masque de réseau, l'intervalle de salut, la priorité du routeur, l'intervalle mort, la DR, la BDR et la liste des voisins.</a:t>
            </a:r>
          </a:p>
          <a:p>
            <a:pPr rtl="0">
              <a:spcBef>
                <a:spcPts val="0"/>
              </a:spcBef>
              <a:spcAft>
                <a:spcPts val="0"/>
              </a:spcAft>
              <a:buFont typeface="Arial" panose="020B0604020202020204" pitchFamily="34" charset="0"/>
              <a:buChar char="•"/>
            </a:pPr>
            <a:r>
              <a:rPr lang="fr-FR" dirty="0"/>
              <a:t>Les états dans lesquels l'OSPF progresse pour atteindre la convergence sont l'état down, l'état </a:t>
            </a:r>
            <a:r>
              <a:rPr lang="fr-FR" dirty="0" err="1"/>
              <a:t>init</a:t>
            </a:r>
            <a:r>
              <a:rPr lang="fr-FR" dirty="0"/>
              <a:t>, l'état </a:t>
            </a:r>
            <a:r>
              <a:rPr lang="fr-FR" dirty="0" err="1"/>
              <a:t>two-way</a:t>
            </a:r>
            <a:r>
              <a:rPr lang="fr-FR" dirty="0"/>
              <a:t>, l'état </a:t>
            </a:r>
            <a:r>
              <a:rPr lang="fr-FR" dirty="0" err="1"/>
              <a:t>ExStart</a:t>
            </a:r>
            <a:r>
              <a:rPr lang="fr-FR" dirty="0"/>
              <a:t>, l'état Exchange, l'état </a:t>
            </a:r>
            <a:r>
              <a:rPr lang="fr-FR" dirty="0" err="1"/>
              <a:t>loading</a:t>
            </a:r>
            <a:r>
              <a:rPr lang="fr-FR" dirty="0"/>
              <a:t> et l'état full. </a:t>
            </a:r>
          </a:p>
          <a:p>
            <a:pPr rtl="0">
              <a:spcBef>
                <a:spcPts val="0"/>
              </a:spcBef>
              <a:spcAft>
                <a:spcPts val="0"/>
              </a:spcAft>
              <a:buFont typeface="Arial" panose="020B0604020202020204" pitchFamily="34" charset="0"/>
              <a:buChar char="•"/>
            </a:pPr>
            <a:r>
              <a:rPr lang="fr-FR" dirty="0"/>
              <a:t>Lorsque OSPF est activé sur une interface, le routeur doit déterminer s'il y a un autre voisin OSPF sur le lien en envoyant un paquet Hello contenant son ID de routeur sur toutes les interfaces compatibles OSPF. </a:t>
            </a:r>
          </a:p>
          <a:p>
            <a:pPr rtl="0">
              <a:spcBef>
                <a:spcPts val="0"/>
              </a:spcBef>
              <a:spcAft>
                <a:spcPts val="0"/>
              </a:spcAft>
              <a:buFont typeface="Arial" panose="020B0604020202020204" pitchFamily="34" charset="0"/>
              <a:buChar char="•"/>
            </a:pPr>
            <a:r>
              <a:rPr lang="fr-FR" dirty="0"/>
              <a:t>Le paquet Hello est envoyé à l'adresse de multidiffusion réservée Tous les routeurs OSPF IPv4 224.0.0.5. Seuls les routeurs OSPFv2 traitent ces paquets. </a:t>
            </a:r>
          </a:p>
          <a:p>
            <a:pPr rtl="0">
              <a:spcBef>
                <a:spcPts val="0"/>
              </a:spcBef>
              <a:spcAft>
                <a:spcPts val="0"/>
              </a:spcAft>
              <a:buFont typeface="Arial" panose="020B0604020202020204" pitchFamily="34" charset="0"/>
              <a:buChar char="•"/>
            </a:pPr>
            <a:r>
              <a:rPr lang="fr-FR" dirty="0"/>
              <a:t>Lorsqu'un routeur voisin compatible OSPF reçoit un paquet Hello avec un ID de routeur qui ne figure pas dans sa liste de voisins, le routeur destinataire tente d'établir une contiguïté avec le routeur initiateur. </a:t>
            </a:r>
          </a:p>
          <a:p>
            <a:pPr rtl="0">
              <a:spcBef>
                <a:spcPts val="0"/>
              </a:spcBef>
              <a:spcAft>
                <a:spcPts val="0"/>
              </a:spcAft>
              <a:buFont typeface="Arial" panose="020B0604020202020204" pitchFamily="34" charset="0"/>
              <a:buChar char="•"/>
            </a:pPr>
            <a:r>
              <a:rPr lang="fr-FR" dirty="0"/>
              <a:t>Après l'état de communication bidirectionnelle (</a:t>
            </a:r>
            <a:r>
              <a:rPr lang="fr-FR" dirty="0" err="1"/>
              <a:t>Two-way</a:t>
            </a:r>
            <a:r>
              <a:rPr lang="fr-FR" dirty="0"/>
              <a:t>), les routeurs passent progressivement à des états de synchronisation des bases de données.</a:t>
            </a:r>
          </a:p>
          <a:p>
            <a:pPr rtl="0">
              <a:spcBef>
                <a:spcPts val="0"/>
              </a:spcBef>
              <a:spcAft>
                <a:spcPts val="0"/>
              </a:spcAft>
              <a:buFont typeface="Arial" panose="020B0604020202020204" pitchFamily="34" charset="0"/>
              <a:buChar char="•"/>
            </a:pPr>
            <a:r>
              <a:rPr lang="fr-FR" dirty="0"/>
              <a:t>Les réseaux à accès multiple peuvent présenter deux difficultés pour OSPF en matière d'inondation de LSA: la création de contiguïtés multiples et la diffusion massive de paquets LSA. </a:t>
            </a:r>
          </a:p>
          <a:p>
            <a:pPr>
              <a:spcBef>
                <a:spcPts val="0"/>
              </a:spcBef>
              <a:spcAft>
                <a:spcPts val="0"/>
              </a:spcAft>
            </a:pPr>
            <a:endParaRPr lang="en-US" dirty="0"/>
          </a:p>
        </p:txBody>
      </p:sp>
    </p:spTree>
    <p:custDataLst>
      <p:tags r:id="rId1"/>
    </p:custDataLst>
    <p:extLst>
      <p:ext uri="{BB962C8B-B14F-4D97-AF65-F5344CB8AC3E}">
        <p14:creationId xmlns:p14="http://schemas.microsoft.com/office/powerpoint/2010/main" val="1483900258"/>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rtl="0"/>
            <a:r>
              <a:rPr lang="fr-FR" sz="1400">
                <a:latin typeface="Arial" charset="0"/>
              </a:rPr>
              <a:t>Module pratique et questionnaire</a:t>
            </a:r>
            <a:r>
              <a:rPr lang="en-US" dirty="0">
                <a:latin typeface="Arial" charset="0"/>
              </a:rPr>
              <a:t/>
            </a:r>
            <a:br>
              <a:rPr lang="en-US" dirty="0">
                <a:latin typeface="Arial" charset="0"/>
              </a:rPr>
            </a:br>
            <a:r>
              <a:rPr lang="fr-FR">
                <a:latin typeface="Arial" charset="0"/>
              </a:rPr>
              <a:t>Qu'est-ce que j'ai appris dans ce module?</a:t>
            </a:r>
          </a:p>
        </p:txBody>
      </p:sp>
      <p:sp>
        <p:nvSpPr>
          <p:cNvPr id="3" name="Content Placeholder 2">
            <a:extLst>
              <a:ext uri="{FF2B5EF4-FFF2-40B4-BE49-F238E27FC236}">
                <a16:creationId xmlns:a16="http://schemas.microsoft.com/office/drawing/2014/main" xmlns:c15="http://schemas.microsoft.com/office/drawing/2012/chart" xmlns:c="http://schemas.openxmlformats.org/drawingml/2006/chart" xmlns="" id="{8D34B282-A53A-40D3-B048-C5D9F5C0A130}"/>
              </a:ext>
            </a:extLst>
          </p:cNvPr>
          <p:cNvSpPr>
            <a:spLocks noGrp="1"/>
          </p:cNvSpPr>
          <p:nvPr>
            <p:ph idx="1"/>
          </p:nvPr>
        </p:nvSpPr>
        <p:spPr/>
        <p:txBody>
          <a:bodyPr/>
          <a:lstStyle/>
          <a:p>
            <a:pPr rtl="0">
              <a:spcBef>
                <a:spcPts val="0"/>
              </a:spcBef>
              <a:spcAft>
                <a:spcPts val="0"/>
              </a:spcAft>
              <a:buFont typeface="Arial" panose="020B0604020202020204" pitchFamily="34" charset="0"/>
              <a:buChar char="•"/>
            </a:pPr>
            <a:r>
              <a:rPr lang="fr-FR" dirty="0"/>
              <a:t>Une augmentation spectaculaire du nombre de routeurs augmente également considérablement le nombre de LSA échangés entre les routeurs. </a:t>
            </a:r>
          </a:p>
          <a:p>
            <a:pPr rtl="0">
              <a:spcBef>
                <a:spcPts val="0"/>
              </a:spcBef>
              <a:spcAft>
                <a:spcPts val="0"/>
              </a:spcAft>
              <a:buFont typeface="Arial" panose="020B0604020202020204" pitchFamily="34" charset="0"/>
              <a:buChar char="•"/>
            </a:pPr>
            <a:r>
              <a:rPr lang="fr-FR" dirty="0"/>
              <a:t>Cette inondation de LSA a un impact significatif sur le fonctionnement de l'OSPF. Si chaque routeur d'un réseau à accès multiple devait envoyer une LSA, puis accuser réception de toutes les LSA qu'il a reçues pour tous les routeurs de ce réseau à accès multiple, le trafic réseau deviendrait chaotique. C'est pourquoi l'élection DR et BDR est nécessaire. </a:t>
            </a:r>
          </a:p>
          <a:p>
            <a:pPr rtl="0">
              <a:spcBef>
                <a:spcPts val="0"/>
              </a:spcBef>
              <a:spcAft>
                <a:spcPts val="0"/>
              </a:spcAft>
              <a:buFont typeface="Arial" panose="020B0604020202020204" pitchFamily="34" charset="0"/>
              <a:buChar char="•"/>
            </a:pPr>
            <a:r>
              <a:rPr lang="fr-FR" dirty="0"/>
              <a:t>Sur les réseaux à accès multiple, le protocole OSPF choisit un DR, qui sera le point de collecte et de distribution pour les LSA envoyées et reçues. Un BDR est également sélectionné en cas de panne du routeur DR.</a:t>
            </a:r>
          </a:p>
          <a:p>
            <a:pPr>
              <a:spcBef>
                <a:spcPts val="0"/>
              </a:spcBef>
              <a:spcAft>
                <a:spcPts val="0"/>
              </a:spcAft>
            </a:pPr>
            <a:endParaRPr lang="en-US" dirty="0"/>
          </a:p>
          <a:p>
            <a:pPr>
              <a:spcBef>
                <a:spcPts val="0"/>
              </a:spcBef>
              <a:spcAft>
                <a:spcPts val="0"/>
              </a:spcAft>
            </a:pPr>
            <a:endParaRPr lang="en-US" dirty="0"/>
          </a:p>
        </p:txBody>
      </p:sp>
    </p:spTree>
    <p:custDataLst>
      <p:tags r:id="rId1"/>
    </p:custDataLst>
    <p:extLst>
      <p:ext uri="{BB962C8B-B14F-4D97-AF65-F5344CB8AC3E}">
        <p14:creationId xmlns:p14="http://schemas.microsoft.com/office/powerpoint/2010/main" val="3408201031"/>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pPr rtl="0" eaLnBrk="1" hangingPunct="1"/>
            <a:r>
              <a:rPr lang="fr-FR" sz="1400">
                <a:latin typeface="Arial" charset="0"/>
              </a:rPr>
              <a:t>Module 1: Single-Area OSPFv2 Concepts</a:t>
            </a:r>
            <a:r>
              <a:rPr lang="en-US" dirty="0">
                <a:latin typeface="Arial" charset="0"/>
              </a:rPr>
              <a:t/>
            </a:r>
            <a:br>
              <a:rPr lang="en-US" dirty="0">
                <a:latin typeface="Arial" charset="0"/>
              </a:rPr>
            </a:br>
            <a:r>
              <a:rPr lang="fr-FR">
                <a:latin typeface="Arial" charset="0"/>
              </a:rPr>
              <a:t>New Terms and Commands</a:t>
            </a:r>
          </a:p>
        </p:txBody>
      </p:sp>
      <p:sp>
        <p:nvSpPr>
          <p:cNvPr id="3" name="Content Placeholder 2">
            <a:extLst>
              <a:ext uri="{FF2B5EF4-FFF2-40B4-BE49-F238E27FC236}">
                <a16:creationId xmlns:a16="http://schemas.microsoft.com/office/drawing/2014/main" xmlns:c15="http://schemas.microsoft.com/office/drawing/2012/chart" xmlns:c="http://schemas.openxmlformats.org/drawingml/2006/chart" xmlns="" id="{E4085204-9A6B-5840-B871-B1B4B52E0E2C}"/>
              </a:ext>
            </a:extLst>
          </p:cNvPr>
          <p:cNvSpPr>
            <a:spLocks noGrp="1"/>
          </p:cNvSpPr>
          <p:nvPr>
            <p:ph idx="1"/>
          </p:nvPr>
        </p:nvSpPr>
        <p:spPr>
          <a:xfrm>
            <a:off x="144065" y="798944"/>
            <a:ext cx="4128390" cy="4155319"/>
          </a:xfrm>
        </p:spPr>
        <p:txBody>
          <a:bodyPr/>
          <a:lstStyle/>
          <a:p>
            <a:pPr rtl="0">
              <a:spcBef>
                <a:spcPts val="0"/>
              </a:spcBef>
              <a:spcAft>
                <a:spcPts val="0"/>
              </a:spcAft>
              <a:buFont typeface="Arial" panose="020B0604020202020204" pitchFamily="34" charset="0"/>
              <a:buChar char="•"/>
            </a:pPr>
            <a:r>
              <a:rPr lang="fr-FR"/>
              <a:t>single-area OSPFv2</a:t>
            </a:r>
          </a:p>
          <a:p>
            <a:pPr rtl="0">
              <a:spcBef>
                <a:spcPts val="0"/>
              </a:spcBef>
              <a:spcAft>
                <a:spcPts val="0"/>
              </a:spcAft>
              <a:buFont typeface="Arial" panose="020B0604020202020204" pitchFamily="34" charset="0"/>
              <a:buChar char="•"/>
            </a:pPr>
            <a:r>
              <a:rPr lang="fr-FR"/>
              <a:t>multiarea OSPF</a:t>
            </a:r>
          </a:p>
          <a:p>
            <a:pPr rtl="0">
              <a:spcBef>
                <a:spcPts val="0"/>
              </a:spcBef>
              <a:spcAft>
                <a:spcPts val="0"/>
              </a:spcAft>
              <a:buFont typeface="Arial" panose="020B0604020202020204" pitchFamily="34" charset="0"/>
              <a:buChar char="•"/>
            </a:pPr>
            <a:r>
              <a:rPr lang="fr-FR"/>
              <a:t>OSPFv3</a:t>
            </a:r>
          </a:p>
          <a:p>
            <a:pPr rtl="0">
              <a:spcBef>
                <a:spcPts val="0"/>
              </a:spcBef>
              <a:spcAft>
                <a:spcPts val="0"/>
              </a:spcAft>
              <a:buFont typeface="Arial" panose="020B0604020202020204" pitchFamily="34" charset="0"/>
              <a:buChar char="•"/>
            </a:pPr>
            <a:r>
              <a:rPr lang="fr-FR"/>
              <a:t>link-state routing protocol</a:t>
            </a:r>
          </a:p>
          <a:p>
            <a:pPr rtl="0">
              <a:spcBef>
                <a:spcPts val="0"/>
              </a:spcBef>
              <a:spcAft>
                <a:spcPts val="0"/>
              </a:spcAft>
              <a:buFont typeface="Arial" panose="020B0604020202020204" pitchFamily="34" charset="0"/>
              <a:buChar char="•"/>
            </a:pPr>
            <a:r>
              <a:rPr lang="fr-FR"/>
              <a:t>distance vector routing protocol</a:t>
            </a:r>
          </a:p>
          <a:p>
            <a:pPr rtl="0">
              <a:spcBef>
                <a:spcPts val="0"/>
              </a:spcBef>
              <a:spcAft>
                <a:spcPts val="0"/>
              </a:spcAft>
              <a:buFont typeface="Arial" panose="020B0604020202020204" pitchFamily="34" charset="0"/>
              <a:buChar char="•"/>
            </a:pPr>
            <a:r>
              <a:rPr lang="fr-FR"/>
              <a:t>hello packet</a:t>
            </a:r>
          </a:p>
          <a:p>
            <a:pPr rtl="0">
              <a:spcBef>
                <a:spcPts val="0"/>
              </a:spcBef>
              <a:spcAft>
                <a:spcPts val="0"/>
              </a:spcAft>
              <a:buFont typeface="Arial" panose="020B0604020202020204" pitchFamily="34" charset="0"/>
              <a:buChar char="•"/>
            </a:pPr>
            <a:r>
              <a:rPr lang="fr-FR"/>
              <a:t>database descriptor packet (DBD)</a:t>
            </a:r>
          </a:p>
          <a:p>
            <a:pPr rtl="0">
              <a:spcBef>
                <a:spcPts val="0"/>
              </a:spcBef>
              <a:spcAft>
                <a:spcPts val="0"/>
              </a:spcAft>
              <a:buFont typeface="Arial" panose="020B0604020202020204" pitchFamily="34" charset="0"/>
              <a:buChar char="•"/>
            </a:pPr>
            <a:r>
              <a:rPr lang="fr-FR"/>
              <a:t>link-state request packet (LSR)</a:t>
            </a:r>
          </a:p>
          <a:p>
            <a:pPr rtl="0">
              <a:spcBef>
                <a:spcPts val="0"/>
              </a:spcBef>
              <a:spcAft>
                <a:spcPts val="0"/>
              </a:spcAft>
              <a:buFont typeface="Arial" panose="020B0604020202020204" pitchFamily="34" charset="0"/>
              <a:buChar char="•"/>
            </a:pPr>
            <a:r>
              <a:rPr lang="fr-FR"/>
              <a:t>link-state update packet (LSU)</a:t>
            </a:r>
          </a:p>
          <a:p>
            <a:pPr rtl="0">
              <a:spcBef>
                <a:spcPts val="0"/>
              </a:spcBef>
              <a:spcAft>
                <a:spcPts val="0"/>
              </a:spcAft>
              <a:buFont typeface="Arial" panose="020B0604020202020204" pitchFamily="34" charset="0"/>
              <a:buChar char="•"/>
            </a:pPr>
            <a:r>
              <a:rPr lang="fr-FR"/>
              <a:t>link-state acknowledgment packet (LSAck)</a:t>
            </a:r>
          </a:p>
          <a:p>
            <a:pPr rtl="0">
              <a:spcBef>
                <a:spcPts val="0"/>
              </a:spcBef>
              <a:spcAft>
                <a:spcPts val="0"/>
              </a:spcAft>
              <a:buFont typeface="Arial" panose="020B0604020202020204" pitchFamily="34" charset="0"/>
              <a:buChar char="•"/>
            </a:pPr>
            <a:r>
              <a:rPr lang="fr-FR"/>
              <a:t>link-state database</a:t>
            </a:r>
          </a:p>
          <a:p>
            <a:pPr rtl="0">
              <a:spcBef>
                <a:spcPts val="0"/>
              </a:spcBef>
              <a:spcAft>
                <a:spcPts val="0"/>
              </a:spcAft>
              <a:buFont typeface="Arial" panose="020B0604020202020204" pitchFamily="34" charset="0"/>
              <a:buChar char="•"/>
            </a:pPr>
            <a:r>
              <a:rPr lang="fr-FR"/>
              <a:t>adjacency database</a:t>
            </a:r>
          </a:p>
          <a:p>
            <a:pPr rtl="0">
              <a:spcBef>
                <a:spcPts val="0"/>
              </a:spcBef>
              <a:spcAft>
                <a:spcPts val="0"/>
              </a:spcAft>
              <a:buFont typeface="Arial" panose="020B0604020202020204" pitchFamily="34" charset="0"/>
              <a:buChar char="•"/>
            </a:pPr>
            <a:r>
              <a:rPr lang="fr-FR"/>
              <a:t>forwarding database</a:t>
            </a:r>
          </a:p>
          <a:p>
            <a:pPr rtl="0">
              <a:spcBef>
                <a:spcPts val="0"/>
              </a:spcBef>
              <a:spcAft>
                <a:spcPts val="0"/>
              </a:spcAft>
              <a:buFont typeface="Arial" panose="020B0604020202020204" pitchFamily="34" charset="0"/>
              <a:buChar char="•"/>
            </a:pPr>
            <a:r>
              <a:rPr lang="fr-FR"/>
              <a:t>Dijkstra shortest-path first (SPF)</a:t>
            </a:r>
          </a:p>
          <a:p>
            <a:pPr rtl="0">
              <a:spcBef>
                <a:spcPts val="0"/>
              </a:spcBef>
              <a:spcAft>
                <a:spcPts val="0"/>
              </a:spcAft>
              <a:buFont typeface="Arial" panose="020B0604020202020204" pitchFamily="34" charset="0"/>
              <a:buChar char="•"/>
            </a:pPr>
            <a:r>
              <a:rPr lang="fr-FR"/>
              <a:t>neighbor adjacency</a:t>
            </a:r>
          </a:p>
        </p:txBody>
      </p:sp>
      <p:sp>
        <p:nvSpPr>
          <p:cNvPr id="4" name="Content Placeholder 2">
            <a:extLst>
              <a:ext uri="{FF2B5EF4-FFF2-40B4-BE49-F238E27FC236}">
                <a16:creationId xmlns:a16="http://schemas.microsoft.com/office/drawing/2014/main" xmlns:c15="http://schemas.microsoft.com/office/drawing/2012/chart" xmlns:c="http://schemas.openxmlformats.org/drawingml/2006/chart" xmlns="" id="{3270EA2A-75A7-4E7A-AC77-7BB563A68C8A}"/>
              </a:ext>
            </a:extLst>
          </p:cNvPr>
          <p:cNvSpPr txBox="1">
            <a:spLocks/>
          </p:cNvSpPr>
          <p:nvPr/>
        </p:nvSpPr>
        <p:spPr bwMode="auto">
          <a:xfrm>
            <a:off x="4348203" y="798943"/>
            <a:ext cx="4128390"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rtl="0">
              <a:spcBef>
                <a:spcPts val="0"/>
              </a:spcBef>
              <a:spcAft>
                <a:spcPts val="0"/>
              </a:spcAft>
              <a:buFont typeface="Arial" panose="020B0604020202020204" pitchFamily="34" charset="0"/>
              <a:buChar char="•"/>
            </a:pPr>
            <a:r>
              <a:rPr lang="fr-FR"/>
              <a:t>OSPFv3 Address Families</a:t>
            </a:r>
          </a:p>
          <a:p>
            <a:pPr rtl="0">
              <a:spcBef>
                <a:spcPts val="0"/>
              </a:spcBef>
              <a:spcAft>
                <a:spcPts val="0"/>
              </a:spcAft>
              <a:buFont typeface="Arial" panose="020B0604020202020204" pitchFamily="34" charset="0"/>
              <a:buChar char="•"/>
            </a:pPr>
            <a:r>
              <a:rPr lang="fr-FR"/>
              <a:t>link-state advertisement</a:t>
            </a:r>
          </a:p>
          <a:p>
            <a:pPr rtl="0">
              <a:spcBef>
                <a:spcPts val="0"/>
              </a:spcBef>
              <a:spcAft>
                <a:spcPts val="0"/>
              </a:spcAft>
              <a:buFont typeface="Arial" panose="020B0604020202020204" pitchFamily="34" charset="0"/>
              <a:buChar char="•"/>
            </a:pPr>
            <a:r>
              <a:rPr lang="fr-FR"/>
              <a:t>router ID</a:t>
            </a:r>
          </a:p>
          <a:p>
            <a:pPr rtl="0">
              <a:spcBef>
                <a:spcPts val="0"/>
              </a:spcBef>
              <a:spcAft>
                <a:spcPts val="0"/>
              </a:spcAft>
              <a:buFont typeface="Arial" panose="020B0604020202020204" pitchFamily="34" charset="0"/>
              <a:buChar char="•"/>
            </a:pPr>
            <a:r>
              <a:rPr lang="fr-FR"/>
              <a:t>designated router</a:t>
            </a:r>
          </a:p>
          <a:p>
            <a:pPr rtl="0">
              <a:spcBef>
                <a:spcPts val="0"/>
              </a:spcBef>
              <a:spcAft>
                <a:spcPts val="0"/>
              </a:spcAft>
              <a:buFont typeface="Arial" panose="020B0604020202020204" pitchFamily="34" charset="0"/>
              <a:buChar char="•"/>
            </a:pPr>
            <a:r>
              <a:rPr lang="fr-FR"/>
              <a:t>backup designated router</a:t>
            </a:r>
          </a:p>
          <a:p>
            <a:pPr rtl="0">
              <a:spcBef>
                <a:spcPts val="0"/>
              </a:spcBef>
              <a:spcAft>
                <a:spcPts val="0"/>
              </a:spcAft>
              <a:buFont typeface="Arial" panose="020B0604020202020204" pitchFamily="34" charset="0"/>
              <a:buChar char="•"/>
            </a:pPr>
            <a:r>
              <a:rPr lang="fr-FR"/>
              <a:t>down state</a:t>
            </a:r>
          </a:p>
          <a:p>
            <a:pPr rtl="0">
              <a:spcBef>
                <a:spcPts val="0"/>
              </a:spcBef>
              <a:spcAft>
                <a:spcPts val="0"/>
              </a:spcAft>
              <a:buFont typeface="Arial" panose="020B0604020202020204" pitchFamily="34" charset="0"/>
              <a:buChar char="•"/>
            </a:pPr>
            <a:r>
              <a:rPr lang="fr-FR"/>
              <a:t>Init state</a:t>
            </a:r>
          </a:p>
          <a:p>
            <a:pPr rtl="0">
              <a:spcBef>
                <a:spcPts val="0"/>
              </a:spcBef>
              <a:spcAft>
                <a:spcPts val="0"/>
              </a:spcAft>
              <a:buFont typeface="Arial" panose="020B0604020202020204" pitchFamily="34" charset="0"/>
              <a:buChar char="•"/>
            </a:pPr>
            <a:r>
              <a:rPr lang="fr-FR"/>
              <a:t>two-way state</a:t>
            </a:r>
          </a:p>
          <a:p>
            <a:pPr rtl="0">
              <a:spcBef>
                <a:spcPts val="0"/>
              </a:spcBef>
              <a:spcAft>
                <a:spcPts val="0"/>
              </a:spcAft>
              <a:buFont typeface="Arial" panose="020B0604020202020204" pitchFamily="34" charset="0"/>
              <a:buChar char="•"/>
            </a:pPr>
            <a:r>
              <a:rPr lang="fr-FR"/>
              <a:t>ExStart state</a:t>
            </a:r>
          </a:p>
          <a:p>
            <a:pPr rtl="0">
              <a:spcBef>
                <a:spcPts val="0"/>
              </a:spcBef>
              <a:spcAft>
                <a:spcPts val="0"/>
              </a:spcAft>
              <a:buFont typeface="Arial" panose="020B0604020202020204" pitchFamily="34" charset="0"/>
              <a:buChar char="•"/>
            </a:pPr>
            <a:r>
              <a:rPr lang="fr-FR"/>
              <a:t>Exchange state</a:t>
            </a:r>
          </a:p>
          <a:p>
            <a:pPr rtl="0">
              <a:spcBef>
                <a:spcPts val="0"/>
              </a:spcBef>
              <a:spcAft>
                <a:spcPts val="0"/>
              </a:spcAft>
              <a:buFont typeface="Arial" panose="020B0604020202020204" pitchFamily="34" charset="0"/>
              <a:buChar char="•"/>
            </a:pPr>
            <a:r>
              <a:rPr lang="fr-FR"/>
              <a:t>loading state</a:t>
            </a:r>
          </a:p>
          <a:p>
            <a:pPr rtl="0">
              <a:spcBef>
                <a:spcPts val="0"/>
              </a:spcBef>
              <a:spcAft>
                <a:spcPts val="0"/>
              </a:spcAft>
              <a:buFont typeface="Arial" panose="020B0604020202020204" pitchFamily="34" charset="0"/>
              <a:buChar char="•"/>
            </a:pPr>
            <a:r>
              <a:rPr lang="fr-FR"/>
              <a:t>full state</a:t>
            </a:r>
          </a:p>
          <a:p>
            <a:pPr>
              <a:spcBef>
                <a:spcPts val="0"/>
              </a:spcBef>
              <a:spcAft>
                <a:spcPts val="0"/>
              </a:spcAft>
            </a:pPr>
            <a:endParaRPr lang="en-US" dirty="0"/>
          </a:p>
        </p:txBody>
      </p:sp>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xmlns:c15="http://schemas.microsoft.com/office/drawing/2012/chart" xmlns:c="http://schemas.openxmlformats.org/drawingml/2006/chart" xmlns="" id="{2D10C50B-ED86-4E5D-BD0F-658911DFEF9B}"/>
              </a:ext>
            </a:extLst>
          </p:cNvPr>
          <p:cNvSpPr>
            <a:spLocks noGrp="1"/>
          </p:cNvSpPr>
          <p:nvPr>
            <p:ph type="title"/>
          </p:nvPr>
        </p:nvSpPr>
        <p:spPr>
          <a:xfrm>
            <a:off x="0" y="-15285"/>
            <a:ext cx="9144000" cy="757238"/>
          </a:xfrm>
        </p:spPr>
        <p:txBody>
          <a:bodyPr/>
          <a:lstStyle/>
          <a:p>
            <a:pPr rtl="0"/>
            <a:r>
              <a:rPr lang="fr-FR"/>
              <a:t>What to Expect in this Module (Cont.)</a:t>
            </a:r>
          </a:p>
        </p:txBody>
      </p:sp>
      <p:sp>
        <p:nvSpPr>
          <p:cNvPr id="6" name="Content Placeholder 1">
            <a:extLst>
              <a:ext uri="{FF2B5EF4-FFF2-40B4-BE49-F238E27FC236}">
                <a16:creationId xmlns:a16="http://schemas.microsoft.com/office/drawing/2014/main" xmlns:c15="http://schemas.microsoft.com/office/drawing/2012/chart" xmlns:c="http://schemas.openxmlformats.org/drawingml/2006/chart" xmlns="" id="{031D3D35-BC84-421A-A5F0-48081A310F8E}"/>
              </a:ext>
            </a:extLst>
          </p:cNvPr>
          <p:cNvSpPr txBox="1">
            <a:spLocks/>
          </p:cNvSpPr>
          <p:nvPr/>
        </p:nvSpPr>
        <p:spPr bwMode="auto">
          <a:xfrm>
            <a:off x="106756" y="668963"/>
            <a:ext cx="8853286" cy="34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rtl="0">
              <a:buNone/>
            </a:pPr>
            <a:r>
              <a:rPr lang="fr-FR"/>
              <a:t>To facilitate learning, the following features may be included in this module:</a:t>
            </a:r>
          </a:p>
          <a:p>
            <a:pPr marL="0" indent="0">
              <a:buNone/>
            </a:pPr>
            <a:endParaRPr lang="en-US" dirty="0"/>
          </a:p>
          <a:p>
            <a:pPr marL="0" indent="0">
              <a:buFont typeface="Wingdings" panose="05000000000000000000" pitchFamily="2" charset="2"/>
              <a:buNone/>
            </a:pPr>
            <a:endParaRPr lang="en-US" dirty="0"/>
          </a:p>
        </p:txBody>
      </p:sp>
      <p:graphicFrame>
        <p:nvGraphicFramePr>
          <p:cNvPr id="4" name="Content Placeholder 3">
            <a:extLst>
              <a:ext uri="{FF2B5EF4-FFF2-40B4-BE49-F238E27FC236}">
                <a16:creationId xmlns:a16="http://schemas.microsoft.com/office/drawing/2014/main" xmlns:c15="http://schemas.microsoft.com/office/drawing/2012/chart" xmlns:c="http://schemas.openxmlformats.org/drawingml/2006/chart" xmlns="" id="{DDD52CCD-9D1E-4CC4-815A-A5967A0831D9}"/>
              </a:ext>
            </a:extLst>
          </p:cNvPr>
          <p:cNvGraphicFramePr>
            <a:graphicFrameLocks noGrp="1"/>
          </p:cNvGraphicFramePr>
          <p:nvPr>
            <p:ph idx="1"/>
            <p:extLst/>
          </p:nvPr>
        </p:nvGraphicFramePr>
        <p:xfrm>
          <a:off x="106756" y="1279280"/>
          <a:ext cx="8595235" cy="1950720"/>
        </p:xfrm>
        <a:graphic>
          <a:graphicData uri="http://schemas.openxmlformats.org/drawingml/2006/table">
            <a:tbl>
              <a:tblPr firstRow="1" bandRow="1">
                <a:tableStyleId>{5C22544A-7EE6-4342-B048-85BDC9FD1C3A}</a:tableStyleId>
              </a:tblPr>
              <a:tblGrid>
                <a:gridCol w="2178265">
                  <a:extLst>
                    <a:ext uri="{9D8B030D-6E8A-4147-A177-3AD203B41FA5}">
                      <a16:colId xmlns:a16="http://schemas.microsoft.com/office/drawing/2014/main" xmlns:c15="http://schemas.microsoft.com/office/drawing/2012/chart" xmlns:c="http://schemas.openxmlformats.org/drawingml/2006/chart" xmlns="" val="3215831619"/>
                    </a:ext>
                  </a:extLst>
                </a:gridCol>
                <a:gridCol w="6416970">
                  <a:extLst>
                    <a:ext uri="{9D8B030D-6E8A-4147-A177-3AD203B41FA5}">
                      <a16:colId xmlns:a16="http://schemas.microsoft.com/office/drawing/2014/main" xmlns:c15="http://schemas.microsoft.com/office/drawing/2012/chart" xmlns:c="http://schemas.openxmlformats.org/drawingml/2006/chart" xmlns="" val="276475465"/>
                    </a:ext>
                  </a:extLst>
                </a:gridCol>
              </a:tblGrid>
              <a:tr h="265091">
                <a:tc>
                  <a:txBody>
                    <a:bodyPr/>
                    <a:lstStyle/>
                    <a:p>
                      <a:pPr algn="l" rtl="0" fontAlgn="b"/>
                      <a:r>
                        <a:rPr lang="fr-FR" sz="1400" b="1" i="0" u="none" strike="noStrike">
                          <a:solidFill>
                            <a:schemeClr val="bg1"/>
                          </a:solidFill>
                          <a:effectLst/>
                          <a:latin typeface="+mn-lt"/>
                        </a:rPr>
                        <a:t>Feature</a:t>
                      </a:r>
                    </a:p>
                  </a:txBody>
                  <a:tcPr marL="9525" marR="9525" marT="9525" marB="0" anchor="b"/>
                </a:tc>
                <a:tc>
                  <a:txBody>
                    <a:bodyPr/>
                    <a:lstStyle/>
                    <a:p>
                      <a:pPr rtl="0"/>
                      <a:r>
                        <a:rPr lang="fr-FR"/>
                        <a:t>Description</a:t>
                      </a:r>
                    </a:p>
                  </a:txBody>
                  <a:tcPr/>
                </a:tc>
                <a:extLst>
                  <a:ext uri="{0D108BD9-81ED-4DB2-BD59-A6C34878D82A}">
                    <a16:rowId xmlns:a16="http://schemas.microsoft.com/office/drawing/2014/main" xmlns:c15="http://schemas.microsoft.com/office/drawing/2012/chart" xmlns:c="http://schemas.openxmlformats.org/drawingml/2006/chart" xmlns="" val="3768427975"/>
                  </a:ext>
                </a:extLst>
              </a:tr>
              <a:tr h="265091">
                <a:tc>
                  <a:txBody>
                    <a:bodyPr/>
                    <a:lstStyle/>
                    <a:p>
                      <a:pPr algn="l" rtl="0" fontAlgn="b"/>
                      <a:r>
                        <a:rPr lang="fr-FR" sz="1400" b="0" i="0" u="none" strike="noStrike">
                          <a:solidFill>
                            <a:srgbClr val="000000"/>
                          </a:solidFill>
                          <a:effectLst/>
                          <a:latin typeface="+mn-lt"/>
                        </a:rPr>
                        <a:t>Hands-On Labs</a:t>
                      </a:r>
                    </a:p>
                  </a:txBody>
                  <a:tcPr marL="9525" marR="9525" marT="9525" marB="0" anchor="b"/>
                </a:tc>
                <a:tc>
                  <a:txBody>
                    <a:bodyPr/>
                    <a:lstStyle/>
                    <a:p>
                      <a:pPr rtl="0"/>
                      <a:r>
                        <a:rPr lang="fr-FR"/>
                        <a:t>Labs designed for working with physical equipment.</a:t>
                      </a:r>
                    </a:p>
                  </a:txBody>
                  <a:tcPr/>
                </a:tc>
                <a:extLst>
                  <a:ext uri="{0D108BD9-81ED-4DB2-BD59-A6C34878D82A}">
                    <a16:rowId xmlns:a16="http://schemas.microsoft.com/office/drawing/2014/main" xmlns:c15="http://schemas.microsoft.com/office/drawing/2012/chart" xmlns:c="http://schemas.openxmlformats.org/drawingml/2006/chart" xmlns="" val="2258594367"/>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fr-FR" sz="1400" b="0" i="0" u="none" strike="noStrike">
                          <a:solidFill>
                            <a:srgbClr val="000000"/>
                          </a:solidFill>
                          <a:effectLst/>
                          <a:latin typeface="+mn-lt"/>
                        </a:rPr>
                        <a:t>Class Activities</a:t>
                      </a:r>
                    </a:p>
                    <a:p>
                      <a:pPr algn="l" fontAlgn="b"/>
                      <a:endParaRPr lang="en-US" sz="1400" b="0" i="0" u="none" strike="noStrike" dirty="0">
                        <a:solidFill>
                          <a:srgbClr val="000000"/>
                        </a:solidFill>
                        <a:effectLst/>
                        <a:latin typeface="+mn-lt"/>
                      </a:endParaRPr>
                    </a:p>
                  </a:txBody>
                  <a:tcPr marL="9525" marR="9525" marT="9525" marB="0" anchor="b"/>
                </a:tc>
                <a:tc>
                  <a:txBody>
                    <a:bodyPr/>
                    <a:lstStyle/>
                    <a:p>
                      <a:pPr rtl="0"/>
                      <a:r>
                        <a:rPr lang="fr-FR"/>
                        <a:t>These are found on the Instructor Resources page. Class Activities are designed to facilitate learning, class discussion, and collaboration.</a:t>
                      </a:r>
                    </a:p>
                  </a:txBody>
                  <a:tcPr/>
                </a:tc>
                <a:extLst>
                  <a:ext uri="{0D108BD9-81ED-4DB2-BD59-A6C34878D82A}">
                    <a16:rowId xmlns:a16="http://schemas.microsoft.com/office/drawing/2014/main" xmlns:c15="http://schemas.microsoft.com/office/drawing/2012/chart" xmlns:c="http://schemas.openxmlformats.org/drawingml/2006/chart" xmlns="" val="1125566603"/>
                  </a:ext>
                </a:extLst>
              </a:tr>
              <a:tr h="265091">
                <a:tc>
                  <a:txBody>
                    <a:bodyPr/>
                    <a:lstStyle/>
                    <a:p>
                      <a:pPr algn="l" rtl="0" fontAlgn="b"/>
                      <a:r>
                        <a:rPr lang="fr-FR" sz="1400" b="0" i="0" u="none" strike="noStrike">
                          <a:solidFill>
                            <a:srgbClr val="000000"/>
                          </a:solidFill>
                          <a:effectLst/>
                          <a:latin typeface="+mn-lt"/>
                        </a:rPr>
                        <a:t>Module Quizzes</a:t>
                      </a:r>
                    </a:p>
                  </a:txBody>
                  <a:tcPr marL="9525" marR="9525" marT="9525" marB="0" anchor="b"/>
                </a:tc>
                <a:tc>
                  <a:txBody>
                    <a:bodyPr/>
                    <a:lstStyle/>
                    <a:p>
                      <a:pPr rtl="0"/>
                      <a:r>
                        <a:rPr lang="fr-FR"/>
                        <a:t>Self-assessments that integrate concepts and skills learned throughout the series of topics presented in the module.</a:t>
                      </a:r>
                    </a:p>
                  </a:txBody>
                  <a:tcPr/>
                </a:tc>
                <a:extLst>
                  <a:ext uri="{0D108BD9-81ED-4DB2-BD59-A6C34878D82A}">
                    <a16:rowId xmlns:a16="http://schemas.microsoft.com/office/drawing/2014/main" xmlns:c15="http://schemas.microsoft.com/office/drawing/2012/chart" xmlns:c="http://schemas.openxmlformats.org/drawingml/2006/chart" xmlns="" val="831502776"/>
                  </a:ext>
                </a:extLst>
              </a:tr>
              <a:tr h="265091">
                <a:tc>
                  <a:txBody>
                    <a:bodyPr/>
                    <a:lstStyle/>
                    <a:p>
                      <a:pPr algn="l" rtl="0" fontAlgn="b"/>
                      <a:r>
                        <a:rPr lang="fr-FR" sz="1400" b="0" i="0" u="none" strike="noStrike">
                          <a:solidFill>
                            <a:srgbClr val="000000"/>
                          </a:solidFill>
                          <a:effectLst/>
                          <a:latin typeface="+mn-lt"/>
                        </a:rPr>
                        <a:t>Module Summary</a:t>
                      </a:r>
                    </a:p>
                  </a:txBody>
                  <a:tcPr marL="9525" marR="9525" marT="9525" marB="0" anchor="b"/>
                </a:tc>
                <a:tc>
                  <a:txBody>
                    <a:bodyPr/>
                    <a:lstStyle/>
                    <a:p>
                      <a:pPr rtl="0"/>
                      <a:r>
                        <a:rPr lang="fr-FR"/>
                        <a:t>Briefly recaps module content.</a:t>
                      </a:r>
                    </a:p>
                  </a:txBody>
                  <a:tcPr/>
                </a:tc>
                <a:extLst>
                  <a:ext uri="{0D108BD9-81ED-4DB2-BD59-A6C34878D82A}">
                    <a16:rowId xmlns:a16="http://schemas.microsoft.com/office/drawing/2014/main" xmlns:c15="http://schemas.microsoft.com/office/drawing/2012/chart" xmlns:c="http://schemas.openxmlformats.org/drawingml/2006/chart" xmlns="" val="2267046280"/>
                  </a:ext>
                </a:extLst>
              </a:tr>
            </a:tbl>
          </a:graphicData>
        </a:graphic>
      </p:graphicFrame>
    </p:spTree>
    <p:custDataLst>
      <p:tags r:id="rId1"/>
    </p:custDataLst>
    <p:extLst>
      <p:ext uri="{BB962C8B-B14F-4D97-AF65-F5344CB8AC3E}">
        <p14:creationId xmlns:p14="http://schemas.microsoft.com/office/powerpoint/2010/main" val="320547753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33"/>
          <p:cNvSpPr>
            <a:spLocks noGrp="1" noChangeArrowheads="1"/>
          </p:cNvSpPr>
          <p:nvPr>
            <p:ph type="title"/>
          </p:nvPr>
        </p:nvSpPr>
        <p:spPr/>
        <p:txBody>
          <a:bodyPr/>
          <a:lstStyle/>
          <a:p>
            <a:pPr rtl="0" eaLnBrk="1" hangingPunct="1"/>
            <a:r>
              <a:rPr lang="fr-FR"/>
              <a:t>Check Your Understanding</a:t>
            </a:r>
          </a:p>
        </p:txBody>
      </p:sp>
      <p:sp>
        <p:nvSpPr>
          <p:cNvPr id="7171" name="Rectangle 34"/>
          <p:cNvSpPr>
            <a:spLocks noGrp="1" noChangeArrowheads="1"/>
          </p:cNvSpPr>
          <p:nvPr>
            <p:ph idx="1"/>
          </p:nvPr>
        </p:nvSpPr>
        <p:spPr>
          <a:xfrm>
            <a:off x="145357" y="965201"/>
            <a:ext cx="8878570" cy="3643747"/>
          </a:xfrm>
        </p:spPr>
        <p:txBody>
          <a:bodyPr/>
          <a:lstStyle/>
          <a:p>
            <a:pPr rtl="0">
              <a:spcBef>
                <a:spcPct val="30000"/>
              </a:spcBef>
              <a:buFont typeface="Arial" panose="020B0604020202020204" pitchFamily="34" charset="0"/>
              <a:buChar char="•"/>
            </a:pPr>
            <a:r>
              <a:rPr lang="fr-FR" sz="1600"/>
              <a:t>Check Your Understanding activities are designed to let students quickly determine if they understand the content and can proceed, or if they need to review. </a:t>
            </a:r>
          </a:p>
          <a:p>
            <a:pPr rtl="0">
              <a:spcBef>
                <a:spcPct val="30000"/>
              </a:spcBef>
              <a:buFont typeface="Arial" panose="020B0604020202020204" pitchFamily="34" charset="0"/>
              <a:buChar char="•"/>
            </a:pPr>
            <a:r>
              <a:rPr lang="fr-FR" sz="1600"/>
              <a:t>Check Your Understanding activities </a:t>
            </a:r>
            <a:r>
              <a:rPr lang="fr-FR" sz="1600" b="1" i="1"/>
              <a:t>do not </a:t>
            </a:r>
            <a:r>
              <a:rPr lang="fr-FR" sz="1600"/>
              <a:t>affect student grades.</a:t>
            </a:r>
          </a:p>
          <a:p>
            <a:pPr rtl="0">
              <a:spcBef>
                <a:spcPct val="30000"/>
              </a:spcBef>
              <a:buFont typeface="Arial" panose="020B0604020202020204" pitchFamily="34" charset="0"/>
              <a:buChar char="•"/>
            </a:pPr>
            <a:r>
              <a:rPr lang="fr-FR" sz="1600"/>
              <a:t>There are no separate slides for these activities in the PPT. They are listed in the notes area of the slide that appears before these activities.</a:t>
            </a:r>
          </a:p>
          <a:p>
            <a:pPr eaLnBrk="1" hangingPunct="1">
              <a:spcBef>
                <a:spcPct val="30000"/>
              </a:spcBef>
            </a:pPr>
            <a:endParaRPr lang="en-US" dirty="0"/>
          </a:p>
        </p:txBody>
      </p:sp>
    </p:spTree>
    <p:custDataLst>
      <p:tags r:id="rId1"/>
    </p:custDataLst>
    <p:extLst>
      <p:ext uri="{BB962C8B-B14F-4D97-AF65-F5344CB8AC3E}">
        <p14:creationId xmlns:p14="http://schemas.microsoft.com/office/powerpoint/2010/main" val="34472702"/>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p:txBody>
          <a:bodyPr/>
          <a:lstStyle/>
          <a:p>
            <a:pPr rtl="0" eaLnBrk="1" hangingPunct="1"/>
            <a:r>
              <a:rPr lang="fr-FR"/>
              <a:t>Module 1: Activities</a:t>
            </a:r>
          </a:p>
        </p:txBody>
      </p:sp>
      <p:sp>
        <p:nvSpPr>
          <p:cNvPr id="6147" name="Rectangle 34"/>
          <p:cNvSpPr>
            <a:spLocks noGrp="1" noChangeArrowheads="1"/>
          </p:cNvSpPr>
          <p:nvPr>
            <p:ph idx="1"/>
          </p:nvPr>
        </p:nvSpPr>
        <p:spPr>
          <a:xfrm>
            <a:off x="144065" y="733629"/>
            <a:ext cx="8695135" cy="348414"/>
          </a:xfrm>
        </p:spPr>
        <p:txBody>
          <a:bodyPr/>
          <a:lstStyle/>
          <a:p>
            <a:pPr marL="0" indent="0" rtl="0">
              <a:spcBef>
                <a:spcPct val="30000"/>
              </a:spcBef>
              <a:buNone/>
            </a:pPr>
            <a:r>
              <a:rPr lang="fr-FR"/>
              <a:t>What activities are associated with this module?</a:t>
            </a: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1855608730"/>
              </p:ext>
            </p:extLst>
          </p:nvPr>
        </p:nvGraphicFramePr>
        <p:xfrm>
          <a:off x="455999" y="1082042"/>
          <a:ext cx="8229418" cy="2055354"/>
        </p:xfrm>
        <a:graphic>
          <a:graphicData uri="http://schemas.openxmlformats.org/drawingml/2006/table">
            <a:tbl>
              <a:tblPr firstRow="1" bandRow="1">
                <a:tableStyleId>{5C22544A-7EE6-4342-B048-85BDC9FD1C3A}</a:tableStyleId>
              </a:tblPr>
              <a:tblGrid>
                <a:gridCol w="840366">
                  <a:extLst>
                    <a:ext uri="{9D8B030D-6E8A-4147-A177-3AD203B41FA5}">
                      <a16:colId xmlns:a16="http://schemas.microsoft.com/office/drawing/2014/main" xmlns:c15="http://schemas.microsoft.com/office/drawing/2012/chart" xmlns:c="http://schemas.openxmlformats.org/drawingml/2006/chart" xmlns="" val="20001"/>
                    </a:ext>
                  </a:extLst>
                </a:gridCol>
                <a:gridCol w="2453832">
                  <a:extLst>
                    <a:ext uri="{9D8B030D-6E8A-4147-A177-3AD203B41FA5}">
                      <a16:colId xmlns:a16="http://schemas.microsoft.com/office/drawing/2014/main" xmlns:c15="http://schemas.microsoft.com/office/drawing/2012/chart" xmlns:c="http://schemas.openxmlformats.org/drawingml/2006/chart" xmlns="" val="3156509146"/>
                    </a:ext>
                  </a:extLst>
                </a:gridCol>
                <a:gridCol w="3252487">
                  <a:extLst>
                    <a:ext uri="{9D8B030D-6E8A-4147-A177-3AD203B41FA5}">
                      <a16:colId xmlns:a16="http://schemas.microsoft.com/office/drawing/2014/main" xmlns:c15="http://schemas.microsoft.com/office/drawing/2012/chart" xmlns:c="http://schemas.openxmlformats.org/drawingml/2006/chart" xmlns="" val="20002"/>
                    </a:ext>
                  </a:extLst>
                </a:gridCol>
                <a:gridCol w="1682733">
                  <a:extLst>
                    <a:ext uri="{9D8B030D-6E8A-4147-A177-3AD203B41FA5}">
                      <a16:colId xmlns:a16="http://schemas.microsoft.com/office/drawing/2014/main" xmlns:c15="http://schemas.microsoft.com/office/drawing/2012/chart" xmlns:c="http://schemas.openxmlformats.org/drawingml/2006/chart" xmlns="" val="20003"/>
                    </a:ext>
                  </a:extLst>
                </a:gridCol>
              </a:tblGrid>
              <a:tr h="301434">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fr-FR" sz="120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sz="1200"/>
                        <a:t>Activity Type</a:t>
                      </a:r>
                    </a:p>
                  </a:txBody>
                  <a:tcPr marL="68580" marR="68580" marT="34290" marB="34290" anchor="ctr"/>
                </a:tc>
                <a:tc>
                  <a:txBody>
                    <a:bodyPr/>
                    <a:lstStyle/>
                    <a:p>
                      <a:pPr rtl="0"/>
                      <a:r>
                        <a:rPr lang="fr-FR" sz="1200"/>
                        <a:t>Activity Name</a:t>
                      </a:r>
                    </a:p>
                  </a:txBody>
                  <a:tcPr marL="68580" marR="68580" marT="34290" marB="34290" anchor="ctr"/>
                </a:tc>
                <a:tc>
                  <a:txBody>
                    <a:bodyPr/>
                    <a:lstStyle/>
                    <a:p>
                      <a:pPr rtl="0"/>
                      <a:r>
                        <a:rPr lang="fr-FR" sz="1200"/>
                        <a:t>Optional?</a:t>
                      </a:r>
                    </a:p>
                  </a:txBody>
                  <a:tcPr marL="68580" marR="68580" marT="34290" marB="34290" anchor="ctr"/>
                </a:tc>
                <a:extLst>
                  <a:ext uri="{0D108BD9-81ED-4DB2-BD59-A6C34878D82A}">
                    <a16:rowId xmlns:a16="http://schemas.microsoft.com/office/drawing/2014/main" xmlns:c15="http://schemas.microsoft.com/office/drawing/2012/chart" xmlns:c="http://schemas.openxmlformats.org/drawingml/2006/chart" xmlns="" val="10000"/>
                  </a:ext>
                </a:extLst>
              </a:tr>
              <a:tr h="350784">
                <a:tc>
                  <a:txBody>
                    <a:bodyPr/>
                    <a:lstStyle/>
                    <a:p>
                      <a:pPr algn="ctr" rtl="0"/>
                      <a:r>
                        <a:rPr lang="fr-FR" sz="1400">
                          <a:solidFill>
                            <a:srgbClr val="000000"/>
                          </a:solidFill>
                          <a:latin typeface="+mn-lt"/>
                        </a:rPr>
                        <a:t>1.1.7</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a:solidFill>
                            <a:srgbClr val="000000"/>
                          </a:solidFill>
                          <a:latin typeface="+mn-lt"/>
                        </a:rPr>
                        <a:t>Check Your Understanding</a:t>
                      </a:r>
                    </a:p>
                  </a:txBody>
                  <a:tcPr marL="68580" marR="68580" marT="34290" marB="34290" anchor="ctr"/>
                </a:tc>
                <a:tc>
                  <a:txBody>
                    <a:bodyPr/>
                    <a:lstStyle/>
                    <a:p>
                      <a:pPr rtl="0"/>
                      <a:r>
                        <a:rPr lang="fr-FR" sz="1400">
                          <a:solidFill>
                            <a:srgbClr val="000000"/>
                          </a:solidFill>
                          <a:latin typeface="+mn-lt"/>
                        </a:rPr>
                        <a:t>OSPF Features and Characteristics</a:t>
                      </a:r>
                    </a:p>
                  </a:txBody>
                  <a:tcPr marL="68580" marR="68580" marT="34290" marB="34290" anchor="ctr"/>
                </a:tc>
                <a:tc>
                  <a:txBody>
                    <a:bodyPr/>
                    <a:lstStyle/>
                    <a:p>
                      <a:pPr rtl="0"/>
                      <a:r>
                        <a:rPr lang="fr-FR" sz="1400">
                          <a:solidFill>
                            <a:srgbClr val="000000"/>
                          </a:solidFill>
                          <a:latin typeface="+mn-lt"/>
                        </a:rPr>
                        <a:t>Recommended</a:t>
                      </a:r>
                    </a:p>
                  </a:txBody>
                  <a:tcPr marL="68580" marR="68580" marT="34290" marB="34290" anchor="ctr"/>
                </a:tc>
                <a:extLst>
                  <a:ext uri="{0D108BD9-81ED-4DB2-BD59-A6C34878D82A}">
                    <a16:rowId xmlns:a16="http://schemas.microsoft.com/office/drawing/2014/main" xmlns:c15="http://schemas.microsoft.com/office/drawing/2012/chart" xmlns:c="http://schemas.openxmlformats.org/drawingml/2006/chart" xmlns="" val="10001"/>
                  </a:ext>
                </a:extLst>
              </a:tr>
              <a:tr h="350784">
                <a:tc>
                  <a:txBody>
                    <a:bodyPr/>
                    <a:lstStyle/>
                    <a:p>
                      <a:pPr algn="ctr" rtl="0"/>
                      <a:r>
                        <a:rPr lang="fr-FR" sz="1400">
                          <a:solidFill>
                            <a:srgbClr val="000000"/>
                          </a:solidFill>
                          <a:latin typeface="+mn-lt"/>
                        </a:rPr>
                        <a:t>1.2.1</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a:solidFill>
                            <a:srgbClr val="000000"/>
                          </a:solidFill>
                          <a:latin typeface="+mn-lt"/>
                        </a:rPr>
                        <a:t>Video</a:t>
                      </a:r>
                    </a:p>
                  </a:txBody>
                  <a:tcPr marL="68580" marR="68580" marT="34290" marB="34290" anchor="ctr"/>
                </a:tc>
                <a:tc>
                  <a:txBody>
                    <a:bodyPr/>
                    <a:lstStyle/>
                    <a:p>
                      <a:pPr rtl="0"/>
                      <a:r>
                        <a:rPr lang="fr-FR" sz="1400">
                          <a:solidFill>
                            <a:srgbClr val="000000"/>
                          </a:solidFill>
                          <a:latin typeface="+mn-lt"/>
                        </a:rPr>
                        <a:t>OSPF Packet</a:t>
                      </a:r>
                      <a:r>
                        <a:rPr lang="fr-FR" sz="1400" baseline="0">
                          <a:solidFill>
                            <a:srgbClr val="000000"/>
                          </a:solidFill>
                          <a:latin typeface="+mn-lt"/>
                        </a:rPr>
                        <a:t>s</a:t>
                      </a:r>
                    </a:p>
                  </a:txBody>
                  <a:tcPr marL="68580" marR="68580" marT="34290" marB="34290" anchor="ctr"/>
                </a:tc>
                <a:tc>
                  <a:txBody>
                    <a:bodyPr/>
                    <a:lstStyle/>
                    <a:p>
                      <a:pPr rtl="0"/>
                      <a:r>
                        <a:rPr lang="fr-FR" sz="1400">
                          <a:solidFill>
                            <a:srgbClr val="000000"/>
                          </a:solidFill>
                          <a:latin typeface="+mn-lt"/>
                        </a:rPr>
                        <a:t>Recommended</a:t>
                      </a:r>
                    </a:p>
                  </a:txBody>
                  <a:tcPr marL="68580" marR="68580" marT="34290" marB="34290" anchor="ctr"/>
                </a:tc>
                <a:extLst>
                  <a:ext uri="{0D108BD9-81ED-4DB2-BD59-A6C34878D82A}">
                    <a16:rowId xmlns:a16="http://schemas.microsoft.com/office/drawing/2014/main" xmlns:c15="http://schemas.microsoft.com/office/drawing/2012/chart" xmlns:c="http://schemas.openxmlformats.org/drawingml/2006/chart" xmlns="" val="10006"/>
                  </a:ext>
                </a:extLst>
              </a:tr>
              <a:tr h="350784">
                <a:tc>
                  <a:txBody>
                    <a:bodyPr/>
                    <a:lstStyle/>
                    <a:p>
                      <a:pPr algn="ctr" rtl="0"/>
                      <a:r>
                        <a:rPr lang="fr-FR" sz="1400">
                          <a:solidFill>
                            <a:srgbClr val="000000"/>
                          </a:solidFill>
                          <a:latin typeface="+mn-lt"/>
                        </a:rPr>
                        <a:t>1.2.5</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sz="1400">
                          <a:solidFill>
                            <a:srgbClr val="000000"/>
                          </a:solidFill>
                          <a:latin typeface="+mn-lt"/>
                        </a:rPr>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sz="1400">
                          <a:solidFill>
                            <a:srgbClr val="000000"/>
                          </a:solidFill>
                          <a:latin typeface="+mn-lt"/>
                        </a:rPr>
                        <a:t>OSPF Packets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fr-FR" sz="1400" u="none" strike="noStrike" kern="1200" cap="none" spc="0" normalizeH="0" baseline="0">
                          <a:ln>
                            <a:noFill/>
                          </a:ln>
                          <a:solidFill>
                            <a:srgbClr val="000000"/>
                          </a:solidFill>
                          <a:effectLst/>
                          <a:uLnTx/>
                          <a:uFillTx/>
                          <a:latin typeface="+mn-lt"/>
                        </a:rPr>
                        <a:t>Recommended</a:t>
                      </a:r>
                    </a:p>
                  </a:txBody>
                  <a:tcPr marL="68580" marR="68580" marT="34290" marB="34290" anchor="ctr"/>
                </a:tc>
                <a:extLst>
                  <a:ext uri="{0D108BD9-81ED-4DB2-BD59-A6C34878D82A}">
                    <a16:rowId xmlns:a16="http://schemas.microsoft.com/office/drawing/2014/main" xmlns:c15="http://schemas.microsoft.com/office/drawing/2012/chart" xmlns:c="http://schemas.openxmlformats.org/drawingml/2006/chart" xmlns="" val="10008"/>
                  </a:ext>
                </a:extLst>
              </a:tr>
              <a:tr h="350784">
                <a:tc>
                  <a:txBody>
                    <a:bodyPr/>
                    <a:lstStyle/>
                    <a:p>
                      <a:pPr algn="ctr" rtl="0"/>
                      <a:r>
                        <a:rPr lang="fr-FR" sz="1400">
                          <a:solidFill>
                            <a:srgbClr val="000000"/>
                          </a:solidFill>
                          <a:latin typeface="+mn-lt"/>
                        </a:rPr>
                        <a:t>1.3.1</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sz="1400">
                          <a:solidFill>
                            <a:srgbClr val="000000"/>
                          </a:solidFill>
                          <a:latin typeface="+mn-lt"/>
                        </a:rPr>
                        <a:t>Video</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sz="1400">
                          <a:solidFill>
                            <a:srgbClr val="000000"/>
                          </a:solidFill>
                          <a:latin typeface="+mn-lt"/>
                        </a:rPr>
                        <a:t>OSPF Operation</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fr-FR" sz="1400" u="none" strike="noStrike" kern="1200" cap="none" spc="0" normalizeH="0" baseline="0">
                          <a:ln>
                            <a:noFill/>
                          </a:ln>
                          <a:solidFill>
                            <a:srgbClr val="000000"/>
                          </a:solidFill>
                          <a:effectLst/>
                          <a:uLnTx/>
                          <a:uFillTx/>
                          <a:latin typeface="+mn-lt"/>
                        </a:rPr>
                        <a:t>Recommended</a:t>
                      </a:r>
                    </a:p>
                  </a:txBody>
                  <a:tcPr marL="68580" marR="68580" marT="34290" marB="34290" anchor="ctr"/>
                </a:tc>
                <a:extLst>
                  <a:ext uri="{0D108BD9-81ED-4DB2-BD59-A6C34878D82A}">
                    <a16:rowId xmlns:a16="http://schemas.microsoft.com/office/drawing/2014/main" xmlns:c15="http://schemas.microsoft.com/office/drawing/2012/chart" xmlns:c="http://schemas.openxmlformats.org/drawingml/2006/chart" xmlns="" val="2582900979"/>
                  </a:ext>
                </a:extLst>
              </a:tr>
              <a:tr h="350784">
                <a:tc>
                  <a:txBody>
                    <a:bodyPr/>
                    <a:lstStyle/>
                    <a:p>
                      <a:pPr algn="ctr" rtl="0"/>
                      <a:r>
                        <a:rPr lang="fr-FR" sz="1400">
                          <a:solidFill>
                            <a:srgbClr val="000000"/>
                          </a:solidFill>
                          <a:latin typeface="+mn-lt"/>
                        </a:rPr>
                        <a:t>1.3.7</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sz="1400">
                          <a:solidFill>
                            <a:srgbClr val="000000"/>
                          </a:solidFill>
                          <a:latin typeface="+mn-lt"/>
                        </a:rPr>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sz="1400">
                          <a:solidFill>
                            <a:srgbClr val="000000"/>
                          </a:solidFill>
                          <a:latin typeface="+mn-lt"/>
                        </a:rPr>
                        <a:t>Operation</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fr-FR" sz="1400" u="none" strike="noStrike" kern="1200" cap="none" spc="0" normalizeH="0" baseline="0">
                          <a:ln>
                            <a:noFill/>
                          </a:ln>
                          <a:solidFill>
                            <a:srgbClr val="000000"/>
                          </a:solidFill>
                          <a:effectLst/>
                          <a:uLnTx/>
                          <a:uFillTx/>
                          <a:latin typeface="+mn-lt"/>
                        </a:rPr>
                        <a:t>Recommended</a:t>
                      </a:r>
                    </a:p>
                  </a:txBody>
                  <a:tcPr marL="68580" marR="68580" marT="34290" marB="34290" anchor="ctr"/>
                </a:tc>
                <a:extLst>
                  <a:ext uri="{0D108BD9-81ED-4DB2-BD59-A6C34878D82A}">
                    <a16:rowId xmlns:a16="http://schemas.microsoft.com/office/drawing/2014/main" xmlns:c15="http://schemas.microsoft.com/office/drawing/2012/chart" xmlns:c="http://schemas.openxmlformats.org/drawingml/2006/chart" xmlns="" val="3522544737"/>
                  </a:ext>
                </a:extLst>
              </a:tr>
            </a:tbl>
          </a:graphicData>
        </a:graphic>
      </p:graphicFrame>
    </p:spTree>
    <p:custDataLst>
      <p:tags r:id="rId1"/>
    </p:custDataLst>
    <p:extLst>
      <p:ext uri="{BB962C8B-B14F-4D97-AF65-F5344CB8AC3E}">
        <p14:creationId xmlns:p14="http://schemas.microsoft.com/office/powerpoint/2010/main" val="2145273728"/>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fr-FR"/>
              <a:t>Module 1: Best Practices</a:t>
            </a:r>
          </a:p>
        </p:txBody>
      </p:sp>
      <p:sp>
        <p:nvSpPr>
          <p:cNvPr id="11266" name="Rectangle 34"/>
          <p:cNvSpPr>
            <a:spLocks noGrp="1" noChangeArrowheads="1"/>
          </p:cNvSpPr>
          <p:nvPr>
            <p:ph idx="1"/>
          </p:nvPr>
        </p:nvSpPr>
        <p:spPr>
          <a:xfrm>
            <a:off x="145357" y="765669"/>
            <a:ext cx="8853286" cy="4155319"/>
          </a:xfrm>
        </p:spPr>
        <p:txBody>
          <a:bodyPr/>
          <a:lstStyle/>
          <a:p>
            <a:pPr marL="0" indent="0" rtl="0">
              <a:lnSpc>
                <a:spcPct val="85000"/>
              </a:lnSpc>
              <a:spcBef>
                <a:spcPct val="30000"/>
              </a:spcBef>
              <a:buNone/>
            </a:pPr>
            <a:r>
              <a:rPr lang="fr-FR" sz="1600"/>
              <a:t>Prior to teaching Module 1, the instructor should:</a:t>
            </a:r>
          </a:p>
          <a:p>
            <a:pPr rtl="0">
              <a:lnSpc>
                <a:spcPct val="85000"/>
              </a:lnSpc>
              <a:spcBef>
                <a:spcPct val="30000"/>
              </a:spcBef>
              <a:buFont typeface="Arial" panose="020B0604020202020204" pitchFamily="34" charset="0"/>
              <a:buChar char="•"/>
            </a:pPr>
            <a:r>
              <a:rPr lang="fr-FR" sz="1600"/>
              <a:t>Review the activities and assessments for this module.</a:t>
            </a:r>
          </a:p>
          <a:p>
            <a:pPr rtl="0">
              <a:lnSpc>
                <a:spcPct val="85000"/>
              </a:lnSpc>
              <a:spcBef>
                <a:spcPct val="30000"/>
              </a:spcBef>
              <a:buFont typeface="Arial" panose="020B0604020202020204" pitchFamily="34" charset="0"/>
              <a:buChar char="•"/>
            </a:pPr>
            <a:r>
              <a:rPr lang="fr-FR" sz="1600"/>
              <a:t>Try to include as many questions as possible to keep students engaged during classroom presentation.</a:t>
            </a:r>
          </a:p>
          <a:p>
            <a:pPr>
              <a:lnSpc>
                <a:spcPct val="85000"/>
              </a:lnSpc>
              <a:spcBef>
                <a:spcPct val="30000"/>
              </a:spcBef>
              <a:buFont typeface="Arial" panose="020B0604020202020204" pitchFamily="34" charset="0"/>
              <a:buChar char="•"/>
            </a:pPr>
            <a:endParaRPr lang="en-US" sz="1600" dirty="0"/>
          </a:p>
          <a:p>
            <a:pPr marL="0" indent="0" rtl="0">
              <a:lnSpc>
                <a:spcPct val="85000"/>
              </a:lnSpc>
              <a:spcBef>
                <a:spcPct val="30000"/>
              </a:spcBef>
              <a:buNone/>
            </a:pPr>
            <a:r>
              <a:rPr lang="fr-FR" sz="1600"/>
              <a:t>Topic 1.1</a:t>
            </a:r>
          </a:p>
          <a:p>
            <a:pPr lvl="1" rtl="0">
              <a:lnSpc>
                <a:spcPct val="85000"/>
              </a:lnSpc>
              <a:spcBef>
                <a:spcPct val="30000"/>
              </a:spcBef>
            </a:pPr>
            <a:r>
              <a:rPr lang="fr-FR" sz="1600"/>
              <a:t>Ask the students or have a class discussion</a:t>
            </a:r>
          </a:p>
          <a:p>
            <a:pPr lvl="2" rtl="0">
              <a:lnSpc>
                <a:spcPct val="85000"/>
              </a:lnSpc>
              <a:spcBef>
                <a:spcPct val="30000"/>
              </a:spcBef>
            </a:pPr>
            <a:r>
              <a:rPr lang="fr-FR" sz="1600"/>
              <a:t>Discuss and clarify what a ‘link’ is in terms of a link-state routing protocol.</a:t>
            </a:r>
          </a:p>
          <a:p>
            <a:pPr lvl="2" rtl="0">
              <a:lnSpc>
                <a:spcPct val="85000"/>
              </a:lnSpc>
              <a:spcBef>
                <a:spcPct val="30000"/>
              </a:spcBef>
            </a:pPr>
            <a:r>
              <a:rPr lang="fr-FR" sz="1600"/>
              <a:t>What is the primary benefit to the use of Multiarea OSPF?</a:t>
            </a:r>
          </a:p>
          <a:p>
            <a:pPr eaLnBrk="1" hangingPunct="1">
              <a:lnSpc>
                <a:spcPct val="85000"/>
              </a:lnSpc>
              <a:spcBef>
                <a:spcPct val="30000"/>
              </a:spcBef>
            </a:pPr>
            <a:endParaRPr lang="en-US" sz="1600" dirty="0"/>
          </a:p>
        </p:txBody>
      </p:sp>
    </p:spTree>
    <p:custDataLst>
      <p:tags r:id="rId1"/>
    </p:custDataLst>
    <p:extLst>
      <p:ext uri="{BB962C8B-B14F-4D97-AF65-F5344CB8AC3E}">
        <p14:creationId xmlns:p14="http://schemas.microsoft.com/office/powerpoint/2010/main" val="2109317603"/>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fr-FR"/>
              <a:t>Module 1: Best Practices (Cont.)</a:t>
            </a:r>
          </a:p>
        </p:txBody>
      </p:sp>
      <p:sp>
        <p:nvSpPr>
          <p:cNvPr id="11266" name="Rectangle 34"/>
          <p:cNvSpPr>
            <a:spLocks noGrp="1" noChangeArrowheads="1"/>
          </p:cNvSpPr>
          <p:nvPr>
            <p:ph idx="1"/>
          </p:nvPr>
        </p:nvSpPr>
        <p:spPr>
          <a:xfrm>
            <a:off x="145357" y="742519"/>
            <a:ext cx="8853286" cy="4155319"/>
          </a:xfrm>
        </p:spPr>
        <p:txBody>
          <a:bodyPr/>
          <a:lstStyle/>
          <a:p>
            <a:pPr marL="0" indent="0" rtl="0">
              <a:lnSpc>
                <a:spcPct val="85000"/>
              </a:lnSpc>
              <a:spcBef>
                <a:spcPct val="30000"/>
              </a:spcBef>
              <a:buNone/>
            </a:pPr>
            <a:r>
              <a:rPr lang="fr-FR" sz="1600"/>
              <a:t>Topic 1.2</a:t>
            </a:r>
          </a:p>
          <a:p>
            <a:pPr lvl="1" rtl="0">
              <a:lnSpc>
                <a:spcPct val="85000"/>
              </a:lnSpc>
              <a:spcBef>
                <a:spcPct val="30000"/>
              </a:spcBef>
            </a:pPr>
            <a:r>
              <a:rPr lang="fr-FR" sz="1600"/>
              <a:t>Ask the students or have a class discussion</a:t>
            </a:r>
          </a:p>
          <a:p>
            <a:pPr lvl="2" rtl="0">
              <a:lnSpc>
                <a:spcPct val="85000"/>
              </a:lnSpc>
              <a:spcBef>
                <a:spcPct val="30000"/>
              </a:spcBef>
            </a:pPr>
            <a:r>
              <a:rPr lang="fr-FR" sz="1600"/>
              <a:t>Discuss the different types of LSAs and what kind of information they carry.</a:t>
            </a:r>
          </a:p>
          <a:p>
            <a:pPr lvl="2" rtl="0">
              <a:lnSpc>
                <a:spcPct val="85000"/>
              </a:lnSpc>
              <a:spcBef>
                <a:spcPct val="30000"/>
              </a:spcBef>
            </a:pPr>
            <a:r>
              <a:rPr lang="fr-FR" sz="1600"/>
              <a:t>What is the primary job of the OSPF Hello Packet?</a:t>
            </a:r>
          </a:p>
          <a:p>
            <a:pPr eaLnBrk="1" hangingPunct="1">
              <a:lnSpc>
                <a:spcPct val="85000"/>
              </a:lnSpc>
              <a:spcBef>
                <a:spcPct val="30000"/>
              </a:spcBef>
            </a:pPr>
            <a:endParaRPr lang="en-US" sz="1600" dirty="0"/>
          </a:p>
          <a:p>
            <a:pPr marL="0" indent="0" rtl="0" eaLnBrk="1" hangingPunct="1">
              <a:lnSpc>
                <a:spcPct val="85000"/>
              </a:lnSpc>
              <a:spcBef>
                <a:spcPct val="30000"/>
              </a:spcBef>
              <a:buNone/>
            </a:pPr>
            <a:r>
              <a:rPr lang="fr-FR" sz="1600"/>
              <a:t>Topic 1.3</a:t>
            </a:r>
          </a:p>
          <a:p>
            <a:pPr lvl="1" rtl="0">
              <a:lnSpc>
                <a:spcPct val="85000"/>
              </a:lnSpc>
              <a:spcBef>
                <a:spcPct val="30000"/>
              </a:spcBef>
            </a:pPr>
            <a:r>
              <a:rPr lang="fr-FR" sz="1600"/>
              <a:t>Ask the students or have a class discussion</a:t>
            </a:r>
          </a:p>
          <a:p>
            <a:pPr lvl="2" rtl="0">
              <a:lnSpc>
                <a:spcPct val="85000"/>
              </a:lnSpc>
              <a:spcBef>
                <a:spcPct val="30000"/>
              </a:spcBef>
            </a:pPr>
            <a:r>
              <a:rPr lang="fr-FR" sz="1600"/>
              <a:t>In a multiaccess network with 10 connected routers, how many adjacencies would be formed without the DR/BDR being used?</a:t>
            </a:r>
          </a:p>
          <a:p>
            <a:pPr lvl="2" rtl="0">
              <a:lnSpc>
                <a:spcPct val="85000"/>
              </a:lnSpc>
              <a:spcBef>
                <a:spcPct val="30000"/>
              </a:spcBef>
            </a:pPr>
            <a:r>
              <a:rPr lang="fr-FR" sz="1600"/>
              <a:t>How does OSPF use the sequence numbers assigned to link state information?</a:t>
            </a:r>
          </a:p>
          <a:p>
            <a:pPr>
              <a:lnSpc>
                <a:spcPct val="85000"/>
              </a:lnSpc>
              <a:spcBef>
                <a:spcPct val="30000"/>
              </a:spcBef>
            </a:pPr>
            <a:endParaRPr lang="en-US" sz="1400" dirty="0"/>
          </a:p>
        </p:txBody>
      </p:sp>
    </p:spTree>
    <p:custDataLst>
      <p:tags r:id="rId1"/>
    </p:custDataLst>
    <p:extLst>
      <p:ext uri="{BB962C8B-B14F-4D97-AF65-F5344CB8AC3E}">
        <p14:creationId xmlns:p14="http://schemas.microsoft.com/office/powerpoint/2010/main" val="1129576059"/>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2316480"/>
            <a:ext cx="6672708" cy="1080143"/>
          </a:xfrm>
        </p:spPr>
        <p:txBody>
          <a:bodyPr/>
          <a:lstStyle/>
          <a:p>
            <a:pPr rtl="0"/>
            <a:r>
              <a:rPr lang="fr-FR">
                <a:solidFill>
                  <a:schemeClr val="accent5">
                    <a:lumMod val="40000"/>
                    <a:lumOff val="60000"/>
                  </a:schemeClr>
                </a:solidFill>
              </a:rPr>
              <a:t>Module 1: Concepts OSPFv2 à zone unique</a:t>
            </a:r>
          </a:p>
        </p:txBody>
      </p:sp>
      <p:sp>
        <p:nvSpPr>
          <p:cNvPr id="7" name="Subtitle 6"/>
          <p:cNvSpPr>
            <a:spLocks noGrp="1"/>
          </p:cNvSpPr>
          <p:nvPr>
            <p:ph type="subTitle" idx="1"/>
          </p:nvPr>
        </p:nvSpPr>
        <p:spPr>
          <a:xfrm>
            <a:off x="469496" y="3809526"/>
            <a:ext cx="3804791" cy="902174"/>
          </a:xfrm>
        </p:spPr>
        <p:txBody>
          <a:bodyPr/>
          <a:lstStyle/>
          <a:p>
            <a:pPr rtl="0">
              <a:spcBef>
                <a:spcPts val="0"/>
              </a:spcBef>
            </a:pPr>
            <a:r>
              <a:rPr lang="fr-FR">
                <a:solidFill>
                  <a:schemeClr val="accent5">
                    <a:lumMod val="40000"/>
                    <a:lumOff val="60000"/>
                  </a:schemeClr>
                </a:solidFill>
              </a:rPr>
              <a:t>Réseau, Sécurité et Automatisation D'entreprise v7.0</a:t>
            </a:r>
          </a:p>
          <a:p>
            <a:pPr rtl="0">
              <a:spcBef>
                <a:spcPts val="0"/>
              </a:spcBef>
            </a:pPr>
            <a:r>
              <a:rPr lang="fr-FR">
                <a:solidFill>
                  <a:schemeClr val="accent5">
                    <a:lumMod val="40000"/>
                    <a:lumOff val="60000"/>
                  </a:schemeClr>
                </a:solidFill>
              </a:rPr>
              <a:t>(ENSA)</a:t>
            </a:r>
          </a:p>
          <a:p>
            <a:endParaRPr lang="en-US" dirty="0"/>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6237</TotalTime>
  <Words>4647</Words>
  <Application>Microsoft Office PowerPoint</Application>
  <PresentationFormat>On-screen Show (16:9)</PresentationFormat>
  <Paragraphs>469</Paragraphs>
  <Slides>40</Slides>
  <Notes>38</Notes>
  <HiddenSlides>8</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Default Theme</vt:lpstr>
      <vt:lpstr>Module 1: Concepts OSPFv2 à zone unique</vt:lpstr>
      <vt:lpstr>Instructor Materials – Module 1 Planning Guide</vt:lpstr>
      <vt:lpstr>What to Expect in this Module</vt:lpstr>
      <vt:lpstr>What to Expect in this Module (Cont.)</vt:lpstr>
      <vt:lpstr>Check Your Understanding</vt:lpstr>
      <vt:lpstr>Module 1: Activities</vt:lpstr>
      <vt:lpstr>Module 1: Best Practices</vt:lpstr>
      <vt:lpstr>Module 1: Best Practices (Cont.)</vt:lpstr>
      <vt:lpstr>Module 1: Concepts OSPFv2 à zone unique</vt:lpstr>
      <vt:lpstr>Objectifs de module</vt:lpstr>
      <vt:lpstr>1.1 Caractéristiques du protocole OSPF</vt:lpstr>
      <vt:lpstr>Caractéristiques du protocole OSPF Présentation du protocole OSPF</vt:lpstr>
      <vt:lpstr>Caractéristiques du protocole OSPF Composants du protocole OSPF</vt:lpstr>
      <vt:lpstr>Caractéristiques du protocole OSPF Composants du protocole OSPF (Suite)</vt:lpstr>
      <vt:lpstr>Caractéristiques du protocole OSPF Composants du protocole OSPF (Suite)</vt:lpstr>
      <vt:lpstr>Caractéristiques du protocole OSPF Fonctionnement de l’état de liens</vt:lpstr>
      <vt:lpstr>Caractéristiques du protocole OSPF OSPF à zone unique et multiple</vt:lpstr>
      <vt:lpstr>Caractéristiques du protocole OSPF OSPF à zone multiple</vt:lpstr>
      <vt:lpstr>Caractéristiques du protocole OSPF OSPFv3</vt:lpstr>
      <vt:lpstr>1.2 Paquets OSPF</vt:lpstr>
      <vt:lpstr>Paquets OSPF Vidéo - Paquets OSPF</vt:lpstr>
      <vt:lpstr>Paquets OSPF Types de paquets OSPF</vt:lpstr>
      <vt:lpstr>Paquets OSPF Mise à jour d'état de liens</vt:lpstr>
      <vt:lpstr>Paquets OSPF Paquet Hello</vt:lpstr>
      <vt:lpstr>1.3 Fonctionnement du protocole OSPF</vt:lpstr>
      <vt:lpstr>Fonctionnement du protocole OSPF Vidéo - Fonctionnement du protocole OSPF</vt:lpstr>
      <vt:lpstr>Fonctionnement du protocole OSPF États opérationnels OSPF</vt:lpstr>
      <vt:lpstr>Fonctionnement du protocole OSPF États opérationnels OSPF (Suite)</vt:lpstr>
      <vt:lpstr>Fonctionnement du protocole OSPF Établissement des contiguïtés de voisin</vt:lpstr>
      <vt:lpstr>Fonctionnement du protocole OSPF Établissement des contiguïtés de voisin (Suite)</vt:lpstr>
      <vt:lpstr>Fonctionnement du protocole OSPF Synchronisation des bases de données OSPF</vt:lpstr>
      <vt:lpstr>Fonctionnement du protocole OSPF La nécessité d'un DR</vt:lpstr>
      <vt:lpstr>Fonctionnement du protocole OSPF Inondation de la LSA avec un DR</vt:lpstr>
      <vt:lpstr>1.4 Module pratique et questionnaire</vt:lpstr>
      <vt:lpstr>Module pratique et questionnaire Qu'est-ce que j'ai appris dans ce module?</vt:lpstr>
      <vt:lpstr>Module pratique et questionnaire Qu'est-ce que j'ai appris dans ce module?</vt:lpstr>
      <vt:lpstr>Module pratique et questionnaire Qu'est-ce que j'ai appris dans ce module?</vt:lpstr>
      <vt:lpstr>Module pratique et questionnaire Qu'est-ce que j'ai appris dans ce module?</vt:lpstr>
      <vt:lpstr>Module 1: Single-Area OSPFv2 Concepts New Terms and Commands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Rasha Ismail</cp:lastModifiedBy>
  <cp:revision>444</cp:revision>
  <dcterms:created xsi:type="dcterms:W3CDTF">2019-10-18T06:21:22Z</dcterms:created>
  <dcterms:modified xsi:type="dcterms:W3CDTF">2020-09-01T18:07:55Z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